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8"/>
  </p:notesMasterIdLst>
  <p:sldIdLst>
    <p:sldId id="280" r:id="rId2"/>
    <p:sldId id="279" r:id="rId3"/>
    <p:sldId id="309" r:id="rId4"/>
    <p:sldId id="340" r:id="rId5"/>
    <p:sldId id="298" r:id="rId6"/>
    <p:sldId id="286" r:id="rId7"/>
    <p:sldId id="295" r:id="rId8"/>
    <p:sldId id="317" r:id="rId9"/>
    <p:sldId id="299" r:id="rId10"/>
    <p:sldId id="300" r:id="rId11"/>
    <p:sldId id="311" r:id="rId12"/>
    <p:sldId id="291" r:id="rId13"/>
    <p:sldId id="303" r:id="rId14"/>
    <p:sldId id="305" r:id="rId15"/>
    <p:sldId id="312" r:id="rId16"/>
    <p:sldId id="335" r:id="rId17"/>
    <p:sldId id="334" r:id="rId18"/>
    <p:sldId id="315" r:id="rId19"/>
    <p:sldId id="341" r:id="rId20"/>
    <p:sldId id="329" r:id="rId21"/>
    <p:sldId id="323" r:id="rId22"/>
    <p:sldId id="324" r:id="rId23"/>
    <p:sldId id="325" r:id="rId24"/>
    <p:sldId id="336" r:id="rId25"/>
    <p:sldId id="338" r:id="rId26"/>
    <p:sldId id="342" r:id="rId27"/>
  </p:sldIdLst>
  <p:sldSz cx="9144000" cy="5715000" type="screen16x10"/>
  <p:notesSz cx="6858000" cy="9144000"/>
  <p:defaultTextStyle>
    <a:defPPr>
      <a:defRPr lang="en-US"/>
    </a:defPPr>
    <a:lvl1pPr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355600" indent="101600"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712788" indent="201613"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068388" indent="303213"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425575" indent="403225" algn="l" defTabSz="712788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44">
          <p15:clr>
            <a:srgbClr val="A4A3A4"/>
          </p15:clr>
        </p15:guide>
        <p15:guide id="2" orient="horz" pos="1296">
          <p15:clr>
            <a:srgbClr val="A4A3A4"/>
          </p15:clr>
        </p15:guide>
        <p15:guide id="3" pos="2880">
          <p15:clr>
            <a:srgbClr val="A4A3A4"/>
          </p15:clr>
        </p15:guide>
        <p15:guide id="4" orient="horz" pos="1800">
          <p15:clr>
            <a:srgbClr val="A4A3A4"/>
          </p15:clr>
        </p15:guide>
        <p15:guide id="5" pos="4464">
          <p15:clr>
            <a:srgbClr val="A4A3A4"/>
          </p15:clr>
        </p15:guide>
        <p15:guide id="6" pos="40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43677" autoAdjust="0"/>
  </p:normalViewPr>
  <p:slideViewPr>
    <p:cSldViewPr snapToGrid="0">
      <p:cViewPr varScale="1">
        <p:scale>
          <a:sx n="127" d="100"/>
          <a:sy n="127" d="100"/>
        </p:scale>
        <p:origin x="1866" y="126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71320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71320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F7E3707-70C7-4511-B9C3-3072637917C9}" type="datetimeFigureOut">
              <a:rPr lang="en-US"/>
              <a:pPr>
                <a:defRPr/>
              </a:pPr>
              <a:t>11/2/2017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713203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71320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F802B4F-BF95-4CD2-A075-0702C5141719}" type="slidenum">
              <a:rPr lang="en-US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7903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b="0" u="none" dirty="0"/>
              <a:t>La siguiente presentación está pensada para niños a partir de los 11 años de edad. Le recomendamos realizar una actividad de 90 minutos que incluya la presentación, una charla orientada, videos y las actividades de programación para los estudiantes. </a:t>
            </a:r>
            <a:endParaRPr lang="es-MX" b="1" u="sng" dirty="0"/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 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“¡Hola! Soy &lt;name&gt;, de &lt;organization&gt;. ¡Bienvenidos al evento Hora de Código™ de este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año! Hora de Código™ 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campaña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internacional que promueve Code.org para derribar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mitos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torno a la programación y demostrar que cualquier persona puede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aprender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aspectos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básicos. Hoy, ustedes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serán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partícipes de este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esfuerzo, trabajando con el nuevo tutorial de Hora de Código™ de Minecraft creado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por Microsoft. ¡Pero antes de eso, hablaremos un poco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acerca de lo que </a:t>
            </a:r>
            <a:r>
              <a:rPr lang="es-MX" altLang="en-US" i="1" dirty="0">
                <a:solidFill>
                  <a:srgbClr val="000000"/>
                </a:solidFill>
              </a:rPr>
              <a:t>realmente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significa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escribir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código, porqué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importante y porqué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puede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ayudarnos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la vida!”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  <a:r>
              <a:rPr lang="es-MX" dirty="0"/>
              <a:t>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¡Hacer que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participantes se entusiasmen con Hora de Código™!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sz="1200" b="1" u="sng" kern="1200" dirty="0">
                <a:solidFill>
                  <a:srgbClr val="000000"/>
                </a:solidFill>
                <a:latin typeface="+mn-lt"/>
              </a:rPr>
              <a:t>NOTA PARA EL FACILITADOR: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La mayoría de las diapositivas en la presentación están pensadas para mostrarse brevemente, solo durante algunos segundos en la mayoría de los casos, a fin de brindar una ayuda visual clara para una presentación rápida de estilo conversacional dirigida a tu audiencia.</a:t>
            </a:r>
            <a:endParaRPr lang="es-MX" b="1" u="sng" dirty="0"/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r>
              <a:rPr lang="es-MX" altLang="en-US" b="0" u="none" dirty="0">
                <a:solidFill>
                  <a:srgbClr val="000000"/>
                </a:solidFill>
              </a:rPr>
              <a:t>Esta imagen representa la participación de todo el mundo en los eventos de Hora de Código™.</a:t>
            </a: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53E470B8-6EAE-4598-9D92-220D750CB849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26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“Además, 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algo que les puede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ayudar a cumplir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muchas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metas, como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crear un blog, un sitio web o 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aplicación con sus amigos”.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El objetivo de las diapositivas 9 a 12 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mostrar a gente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joven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pasándola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bien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cuando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programan. Queremos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hacer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hincapié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lo que </a:t>
            </a:r>
            <a:r>
              <a:rPr lang="es-MX" altLang="en-US" b="1" dirty="0">
                <a:solidFill>
                  <a:srgbClr val="000000"/>
                </a:solidFill>
              </a:rPr>
              <a:t>es</a:t>
            </a:r>
            <a:r>
              <a:rPr lang="es-MX" altLang="en-US" dirty="0">
                <a:solidFill>
                  <a:srgbClr val="000000"/>
                </a:solidFill>
              </a:rPr>
              <a:t> la programación: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Una actividad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colaborativa</a:t>
            </a:r>
            <a:r>
              <a:rPr lang="es-MX" dirty="0"/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Para todo género</a:t>
            </a:r>
            <a:endParaRPr lang="es-MX" dirty="0">
              <a:effectLst/>
            </a:endParaRP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Para personas introvertidas y extrovertidas</a:t>
            </a:r>
            <a:r>
              <a:rPr lang="es-MX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Se trata de resolver problemas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realidad, la programación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incluye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pocas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matemáticas</a:t>
            </a:r>
            <a:r>
              <a:rPr lang="es-MX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Para personas que desean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usar las computadoras con el fin de potenciar lo que les apasiona</a:t>
            </a:r>
            <a:r>
              <a:rPr lang="es-MX" dirty="0"/>
              <a:t>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esta imagen, asegúrese de que la nueva imagen cumpla con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siguientes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criterios: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Contiene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niños y niñas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edad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preadolescente.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Muestra a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participantes con 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actitud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alegre.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Contiene un grupo de gente, no personas aisladas. 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9D040351-C560-49E9-8981-DF464328C046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10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69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“Ahora analizaremos en detalle lo que es la programación”.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Presentar la siguiente sección, y lograr que la gente joven se entusiasme acerca de lo que es realmente la programación.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N/C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4A20EB76-B887-4646-9F4B-719FDDF8C91C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11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73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“La programación no se trata solamente de escribir un programa o de darle instrucciones a un computador. Se trata sobre trabajar con amigos para resolver un problema de una forma diferente.”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Mostrarle a la gente joven que para la programación se necesita una mente activa que guste de los acertijos, resolver problemas y buscar soluciones.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 esta imagen, asegúrese de que la nueva imagen cumpla con los siguientes criterios: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 grupo de personas jóvenes trabajando juntos mientras observan una computadora o una tableta.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AE4E7515-1D84-4048-8048-F1D5A55E28C6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12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34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“Se trata de combinar tu creatividad con el poder de las computadoras para crear algo que refleje en lo que estás entusiasmado”.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Continuar expandiendo el pensamiento de la gente joven acerca de todo lo que puede tener relación con la programación.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 esta imagen, asegúrese de que la nueva imagen cumpla con los siguientes criterios: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Una forma de arte que no se asocia comúnmente con la programación, como la música o las artes visuales.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82E7EF86-DACD-4ABF-8904-2DC9A490DE56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13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8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“¡También se trata de trabajar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juntos para crear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algo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nuevo!”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u="none" dirty="0"/>
              <a:t>Corregir la idea errónea de que la programación es algo que, por lo general, se hace totalmente en soledad.</a:t>
            </a:r>
            <a:r>
              <a:rPr lang="es-MX" dirty="0"/>
              <a:t> Cualquiera puede programar. Es algo que puede aprenderse y es divertido. </a:t>
            </a:r>
            <a:endParaRPr lang="es-MX" b="0" u="none" dirty="0"/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esta imagen, asegúrese de que la nueva imagen cumpla con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siguientes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criterios: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 grupo de personas jóvenes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pasándola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bien.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2A135C5B-3C55-4190-86D6-DAC65C764BB1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14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50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“¿Qué les gusta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hacer con sus amigos? Puede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cualquier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cosa: trabajo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voluntario, practicar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deportes, moda, jugar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videojuegos”.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Mostrar la programación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como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actividad social, para que la gente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joven se entusiasme.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0738E8E7-00BE-4DE2-9E6D-E313C05E7F7D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15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39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“¡Escribir código puede ser una parte importante de todas las cosas que les gustan!”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*EJEMPLOS PARA MENCIONAR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Si a alguien le gustan los </a:t>
            </a:r>
            <a:r>
              <a:rPr lang="es-MX" altLang="en-US" b="1" dirty="0">
                <a:solidFill>
                  <a:srgbClr val="000000"/>
                </a:solidFill>
              </a:rPr>
              <a:t>videojuegos</a:t>
            </a:r>
            <a:r>
              <a:rPr lang="es-MX" altLang="en-US" dirty="0">
                <a:solidFill>
                  <a:srgbClr val="000000"/>
                </a:solidFill>
              </a:rPr>
              <a:t>, puede usar la programación para crear los propios.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Las personas a las que les gusta la </a:t>
            </a:r>
            <a:r>
              <a:rPr lang="es-MX" altLang="en-US" b="1" dirty="0">
                <a:solidFill>
                  <a:srgbClr val="000000"/>
                </a:solidFill>
              </a:rPr>
              <a:t>moda</a:t>
            </a:r>
            <a:r>
              <a:rPr lang="es-MX" altLang="en-US" dirty="0">
                <a:solidFill>
                  <a:srgbClr val="000000"/>
                </a:solidFill>
              </a:rPr>
              <a:t> pueden diseñar su propio blog para dar a conocer sus propios consejos de moda.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Los participantes a los que les gusta la </a:t>
            </a:r>
            <a:r>
              <a:rPr lang="es-MX" altLang="en-US" b="1" dirty="0">
                <a:solidFill>
                  <a:srgbClr val="000000"/>
                </a:solidFill>
              </a:rPr>
              <a:t>literatura</a:t>
            </a:r>
            <a:r>
              <a:rPr lang="es-MX" altLang="en-US" dirty="0">
                <a:solidFill>
                  <a:srgbClr val="000000"/>
                </a:solidFill>
              </a:rPr>
              <a:t> pueden diseñar un sitio para compartir sus “lecturas obligatorias” del mes o sus propias críticas.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A esta edad, la influencia de los pares es muy importante; por lo tanto, es fundamental indicar que la programación se puede aplicar en </a:t>
            </a:r>
            <a:r>
              <a:rPr lang="es-MX" altLang="en-US" i="1" dirty="0">
                <a:solidFill>
                  <a:srgbClr val="000000"/>
                </a:solidFill>
              </a:rPr>
              <a:t>cualquier </a:t>
            </a:r>
            <a:r>
              <a:rPr lang="es-MX" altLang="en-US" dirty="0">
                <a:solidFill>
                  <a:srgbClr val="000000"/>
                </a:solidFill>
              </a:rPr>
              <a:t>aspecto de la vida, y no es una desviación de la norma.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Para esta imagen, hemos incluido una bujía que simboliza la “chispa” de la nueva forma de ver la programación.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 esta imagen, asegúrese de que la nueva imagen cumpla con los siguientes criterios: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Una imagen o animación que represente el comienzo de algo nuevo o el ampliar horizontes.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44ED108D-94F7-4855-910A-CC42A53E04DB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16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681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“Pronto comenzaremos, así que me gustaría que piensen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lo que hablamos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mientras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juegan y piensan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cómo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pueden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usar la programación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su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vida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diaria”.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Asegurarse de que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estudiantes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piensen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lo que vieron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la presentación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mientras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participan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el evento Hora de Código™.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Para esta imagen, hemos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incluido la imagen de un fotógrafo para hacer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hincapié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el hecho de que la programación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puede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útil para varios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intereses.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esta imagen, asegúrese de que la nueva imagen cumpla con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siguientes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criterios: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Una imagen o 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animación de 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actividad que no se relaciona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comúnmente con la programación.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4B984E93-8248-4AE3-BA29-56B086C68C66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17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47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“Muy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bien, ¡comencemos!”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Presentar Hora de Código™.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esta imagen, asegúrese de que la nueva imagen cumpla con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siguientes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criterios: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Una imagen o 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animación de gente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joven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muy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entusiasmada.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AD6D3476-3FCC-4A17-A747-37C37882ECDB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18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41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1" u="sng" dirty="0"/>
              <a:t>GUIÓN DE MUESTRA:</a:t>
            </a:r>
          </a:p>
          <a:p>
            <a:endParaRPr lang="es-MX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u="none" dirty="0"/>
              <a:t>“¿Están listos para comenzar a programar? Comencemos” “En </a:t>
            </a:r>
            <a:r>
              <a:rPr lang="es-MX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Hora de </a:t>
            </a:r>
            <a:r>
              <a:rPr lang="es-MX" sz="12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b="0" u="none" baseline="0" dirty="0"/>
              <a:t> de hoy, vamos a aprender con un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 tutorial inspirado en el juego de Minecraft</a:t>
            </a:r>
            <a:r>
              <a:rPr lang="es-MX" b="0" u="none" baseline="0" dirty="0"/>
              <a:t>. Si bien los 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tutoriales de Minecraft utilizan los personajes y conceptos del video juego Minecraft, no se trata del juego en sí mismo.</a:t>
            </a:r>
            <a:r>
              <a:rPr lang="es-MX" dirty="0"/>
              <a:t> 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En el tutorial de Hora de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+mn-lt"/>
              </a:rPr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 de Minecraft, conocerás al 'Agente' y aprenderás a utilizar técnicas de programación, como bucles, depuración y funciones, a fin de diseñar tus propias soluciones para los rompecabezas y observar como el Agente ejecuta tus comandos”.</a:t>
            </a:r>
            <a:endParaRPr lang="es-MX" sz="1200" b="0" baseline="0" dirty="0"/>
          </a:p>
          <a:p>
            <a:endParaRPr lang="es-MX" b="0" u="none" dirty="0"/>
          </a:p>
          <a:p>
            <a:endParaRPr lang="es-MX" b="0" u="none" dirty="0"/>
          </a:p>
          <a:p>
            <a:endParaRPr lang="es-MX" b="1" u="sng" dirty="0"/>
          </a:p>
          <a:p>
            <a:r>
              <a:rPr lang="es-MX" b="1" u="sng" dirty="0"/>
              <a:t>OBJETIVO DE LA DIAPOSITIVA: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u="none" dirty="0"/>
              <a:t>Presentar </a:t>
            </a:r>
            <a:r>
              <a:rPr lang="es-MX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Hora de </a:t>
            </a:r>
            <a:r>
              <a:rPr lang="es-MX" sz="12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endParaRPr lang="es-MX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endParaRPr lang="es-MX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1" u="sng" dirty="0"/>
              <a:t>NOTA PARA EL FACILITADOR:</a:t>
            </a:r>
          </a:p>
          <a:p>
            <a:pPr>
              <a:defRPr/>
            </a:pPr>
            <a:r>
              <a:rPr lang="es-MX" b="0" dirty="0"/>
              <a:t>Existe más de un tutorial de Minecraft. Comienza con el tutorial de este </a:t>
            </a:r>
            <a:r>
              <a:rPr lang="es-MX" dirty="0"/>
              <a:t>año </a:t>
            </a:r>
            <a:r>
              <a:rPr lang="es-MX" b="0" dirty="0"/>
              <a:t>y utiliza los otros tutoriales en caso de que terminen rápido. Dado que cada tutorial enseña distintos conceptos, hacerlos todos</a:t>
            </a:r>
            <a:r>
              <a:rPr lang="es-MX" dirty="0"/>
              <a:t> es </a:t>
            </a:r>
            <a:r>
              <a:rPr lang="es-MX" b="0" dirty="0"/>
              <a:t>una excelente idea.</a:t>
            </a:r>
            <a:r>
              <a:rPr lang="es-MX" dirty="0"/>
              <a:t> </a:t>
            </a:r>
            <a:endParaRPr lang="es-MX" b="0" dirty="0"/>
          </a:p>
          <a:p>
            <a:endParaRPr lang="es-MX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Si no es posible que cada participante cuente con su propio dispositivo, intenta juntarlos en parejas y hazlos rotar en cada etapa de cada lección, de modo que ambos tengan la oportunidad de estar activos y observar. Recomendamos que cada persona trabaje sola en los rompecabezas.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Luego de 15 minutos, felicita al grupo por el progreso hecho y el código que han escrito.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MX" sz="1200" b="0" u="none" kern="1200" dirty="0">
                <a:solidFill>
                  <a:schemeClr val="tx1"/>
                </a:solidFill>
                <a:effectLst/>
                <a:latin typeface="+mn-lt"/>
              </a:rPr>
              <a:t>Para aquellos participantes que completan el tutorial o para los estudiantes más avanzados, invítalos a jugar con el tutorial del </a:t>
            </a:r>
            <a:r>
              <a:rPr lang="es-MX" sz="1200" b="1" u="none" kern="1200" dirty="0">
                <a:solidFill>
                  <a:schemeClr val="tx1"/>
                </a:solidFill>
                <a:effectLst/>
                <a:latin typeface="+mn-lt"/>
              </a:rPr>
              <a:t>Diamond Path </a:t>
            </a:r>
            <a:r>
              <a:rPr lang="es-MX" sz="1200" b="0" u="none" kern="1200" dirty="0">
                <a:solidFill>
                  <a:schemeClr val="tx1"/>
                </a:solidFill>
                <a:effectLst/>
                <a:latin typeface="+mn-lt"/>
              </a:rPr>
              <a:t>(Camino de diamantes), que incluye desafíos de programación adicionales que deben completar para poder recuperar el diamante de cada nivel.</a:t>
            </a:r>
            <a:endParaRPr lang="es-MX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b="0" dirty="0"/>
          </a:p>
          <a:p>
            <a:r>
              <a:rPr lang="es-MX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890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“Es probable que ya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sepan que la programación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 el lenguaje que las personas utilizan para dar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instrucciones a dispositivos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tecnológicos. Las computadoras no entienden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inglés, así que 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necesario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darles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órdenes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un idioma que ellas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entiendan. ¡Este idioma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 el código!” Pero, tal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vez no saben que la programación no es solo para ingenieros de software y personas de la industria de la tecnología, ¡la programación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destreza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increíble que </a:t>
            </a:r>
            <a:r>
              <a:rPr lang="es-MX" altLang="en-US" i="1" dirty="0">
                <a:solidFill>
                  <a:srgbClr val="000000"/>
                </a:solidFill>
              </a:rPr>
              <a:t>cualquier persona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puede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desarrollar!”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sz="1200" b="1" u="sng" kern="1200" dirty="0">
                <a:solidFill>
                  <a:srgbClr val="000000"/>
                </a:solidFill>
                <a:latin typeface="+mn-lt"/>
              </a:rPr>
              <a:t>NOTA PARA EL FACILITADOR:</a:t>
            </a: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El video se reproducirá de forma automática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cuando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avance a la siguiente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diapositiva.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  <a:r>
              <a:rPr lang="es-MX" dirty="0"/>
              <a:t> </a:t>
            </a:r>
          </a:p>
          <a:p>
            <a:pPr>
              <a:spcBef>
                <a:spcPct val="0"/>
              </a:spcBef>
            </a:pPr>
            <a:endParaRPr lang="es-MX" altLang="en-US" b="1" dirty="0">
              <a:solidFill>
                <a:srgbClr val="000000"/>
              </a:solidFill>
            </a:endParaRPr>
          </a:p>
          <a:p>
            <a:r>
              <a:rPr lang="es-MX" b="0" u="none" dirty="0"/>
              <a:t>La siguiente sección busca cambiar los conceptos erróneos que tienen muchos jóvenes con respecto a la programación. </a:t>
            </a:r>
            <a:endParaRPr lang="es-MX" b="1" u="sng" dirty="0"/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spcAft>
                <a:spcPts val="1200"/>
              </a:spcAft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r>
              <a:rPr lang="es-MX" altLang="en-US" b="0" u="none" dirty="0">
                <a:solidFill>
                  <a:srgbClr val="000000"/>
                </a:solidFill>
              </a:rPr>
              <a:t>Esta es una imagen de “El código binario para Hello</a:t>
            </a:r>
            <a:r>
              <a:rPr lang="es-MX" dirty="0"/>
              <a:t> </a:t>
            </a:r>
            <a:r>
              <a:rPr lang="es-MX" altLang="en-US" b="0" u="none" dirty="0">
                <a:solidFill>
                  <a:srgbClr val="000000"/>
                </a:solidFill>
              </a:rPr>
              <a:t>World” repetida 8 veces.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81A6FCFE-D7CE-422B-90C2-44AF351A9C39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79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r>
              <a:rPr lang="es-MX" b="0" u="none" dirty="0"/>
              <a:t>“A continuación, visita </a:t>
            </a:r>
            <a:r>
              <a:rPr lang="es-MX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es-MX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es-MX" dirty="0"/>
              <a:t> </a:t>
            </a:r>
            <a:r>
              <a:rPr lang="es-MX" b="0" u="none" baseline="0" dirty="0"/>
              <a:t>para encontrar el tutorial sobre '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Minecraft Hora de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+mn-lt"/>
              </a:rPr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+mn-lt"/>
              </a:rPr>
              <a:t>Hero’s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 Journey </a:t>
            </a:r>
            <a:r>
              <a:rPr lang="es-MX" b="0" u="none" baseline="0" dirty="0"/>
              <a:t>(La Travesía del Héroe de Minecraft con Hora de </a:t>
            </a:r>
            <a:r>
              <a:rPr lang="es-MX" b="0" u="none" baseline="0" dirty="0" err="1"/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b="0" u="none" baseline="0" dirty="0"/>
              <a:t>) y ¡adelante! ”</a:t>
            </a:r>
            <a:endParaRPr lang="es-MX" b="1" u="sng" dirty="0"/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Para darles tiempo a las personas para llegar al tutorial.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es-MX" altLang="en-US" sz="1200" b="1" u="sng" kern="1200" dirty="0">
                <a:solidFill>
                  <a:srgbClr val="000000"/>
                </a:solidFill>
                <a:latin typeface="+mn-lt"/>
              </a:rPr>
              <a:t>NOTA PARA EL FACILITADOR:</a:t>
            </a: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Mantenga esta diapositiva durante el tutorial y proceda a la siguiente diapositiva una vez que el grupo se acerque al final del tutorial.</a:t>
            </a: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Si los participantes inician sesión en el tutorial, se guardará el progreso en los niveles y pueden volver si no terminan. 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Puesto que los participantes tienen el espacio para jugar libremente a construir lo que quieran, ten cuidado de los riesgos que conllevan los contenidos creados por los jóvenes y los usuarios.</a:t>
            </a:r>
            <a:endParaRPr lang="es-MX" altLang="en-US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 marL="0" lvl="0" indent="0">
              <a:buFont typeface="Arial"/>
              <a:buNone/>
            </a:pPr>
            <a:r>
              <a:rPr lang="es-MX" b="1" u="sng" baseline="0" dirty="0"/>
              <a:t>SI TIENES POCO TIEMPO:</a:t>
            </a: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Completa tantos rompecabezas como te sea posible. Los chicos familiarizados con la tecnología pueden terminarlos todos en 50-60 minutos.</a:t>
            </a: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Felicita a los estudiantes por lo que han logrado y diles que pueden volver a programar nuevamente desde sus casas.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  <a:ea typeface="Segoe Pro Light"/>
              <a:cs typeface="Segoe Pro Light"/>
            </a:endParaRPr>
          </a:p>
          <a:p>
            <a:pPr>
              <a:spcBef>
                <a:spcPct val="0"/>
              </a:spcBef>
            </a:pPr>
            <a:r>
              <a:rPr lang="es-MX" altLang="en-US" sz="1200" b="1" u="sng" kern="1200" baseline="0" dirty="0">
                <a:solidFill>
                  <a:schemeClr val="tx1"/>
                </a:solidFill>
                <a:latin typeface="+mn-lt"/>
              </a:rPr>
              <a:t>SI TIENES TIEMPO EXTRA: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Pídele a los estudiantes que sigan desarrollando ideas a partir del último rompecabezas, y disfrutar así de más horas de juego. </a:t>
            </a:r>
          </a:p>
          <a:p>
            <a:pPr marL="628650" lvl="1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Indíqueles a los estudiantes que revisen cada uno de los problemas y desafíelos a que resuelvan los problemas de una manera diferente. Esto refuerza las oportunidades divertidas e interesantes para la iteración y la experimentación.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MX" sz="1200" b="0" u="none" kern="1200" dirty="0">
                <a:solidFill>
                  <a:schemeClr val="tx1"/>
                </a:solidFill>
                <a:effectLst/>
                <a:latin typeface="+mn-lt"/>
              </a:rPr>
              <a:t>Pídeles a los estudiantes que jueguen con “Minecraft Hora de </a:t>
            </a:r>
            <a:r>
              <a:rPr lang="es-MX" sz="1200" b="0" u="none" kern="1200" dirty="0" err="1">
                <a:solidFill>
                  <a:schemeClr val="tx1"/>
                </a:solidFill>
                <a:effectLst/>
                <a:latin typeface="+mn-lt"/>
              </a:rPr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sz="1200" b="0" u="none" kern="1200" dirty="0">
                <a:solidFill>
                  <a:schemeClr val="tx1"/>
                </a:solidFill>
                <a:effectLst/>
                <a:latin typeface="+mn-lt"/>
              </a:rPr>
              <a:t> Adventurer” (Aventurero de Minecraft con Hora de </a:t>
            </a:r>
            <a:r>
              <a:rPr lang="es-MX" sz="1200" b="0" u="none" kern="1200" dirty="0" err="1">
                <a:solidFill>
                  <a:schemeClr val="tx1"/>
                </a:solidFill>
                <a:effectLst/>
                <a:latin typeface="+mn-lt"/>
              </a:rPr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sz="1200" b="0" u="none" kern="1200" dirty="0">
                <a:solidFill>
                  <a:schemeClr val="tx1"/>
                </a:solidFill>
                <a:effectLst/>
                <a:latin typeface="+mn-lt"/>
              </a:rPr>
              <a:t>) o “Minecraft Hora de </a:t>
            </a:r>
            <a:r>
              <a:rPr lang="es-MX" sz="1200" b="0" u="none" kern="1200" dirty="0" err="1">
                <a:solidFill>
                  <a:schemeClr val="tx1"/>
                </a:solidFill>
                <a:effectLst/>
                <a:latin typeface="+mn-lt"/>
              </a:rPr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sz="1200" b="0" u="none" kern="1200" dirty="0">
                <a:solidFill>
                  <a:schemeClr val="tx1"/>
                </a:solidFill>
                <a:effectLst/>
                <a:latin typeface="+mn-lt"/>
              </a:rPr>
              <a:t> Designer” (Diseñador de Minecraft con Hora de </a:t>
            </a:r>
            <a:r>
              <a:rPr lang="es-MX" sz="1200" b="0" u="none" kern="1200" dirty="0" err="1">
                <a:solidFill>
                  <a:schemeClr val="tx1"/>
                </a:solidFill>
                <a:effectLst/>
                <a:latin typeface="+mn-lt"/>
              </a:rPr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sz="1200" b="0" u="none" kern="1200" dirty="0">
                <a:solidFill>
                  <a:schemeClr val="tx1"/>
                </a:solidFill>
                <a:effectLst/>
                <a:latin typeface="+mn-lt"/>
              </a:rPr>
              <a:t>).</a:t>
            </a:r>
            <a:endParaRPr lang="es-MX" b="0" u="none" dirty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EF0F72B7-CDC4-46D5-BFB9-F8241D95A22E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20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029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“¡Muy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bien! Solo quedan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unos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minutos para terminar el tutorial!”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Informar a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participantes que el tiempo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está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por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terminar y el tutorial está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por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finalizar.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Para esta imagen, hemos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incluido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animación de un gatito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disfrazado de león.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importante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incluir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contenido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divertido y estimulante para mantener al público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atento y entusiasmado con esta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experiencia.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esta imagen, asegúrese de que la nueva imagen cumpla con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siguientes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criterios: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Una imagen o animación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divertida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sobre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algo que indique que el tutorial está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por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finalizar.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FB540D0E-B993-47DD-AD64-92B640581574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21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22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r>
              <a:rPr lang="es-MX" b="0" u="none" baseline="0" dirty="0"/>
              <a:t>“Volvamos a la conversación que tuvimos anteriormente. ¿Ha cambiado lo que piensan de la programación?”.</a:t>
            </a:r>
          </a:p>
          <a:p>
            <a:pPr marL="628650" lvl="1" indent="-171450">
              <a:buFont typeface="Arial"/>
              <a:buChar char="•"/>
            </a:pPr>
            <a:r>
              <a:rPr lang="es-MX" dirty="0"/>
              <a:t>¿Cómo responderían a la pregunta sobre qué “es el código” si tu familia o tus amigos te lo preguntan?</a:t>
            </a:r>
          </a:p>
          <a:p>
            <a:pPr marL="628650" lvl="1" indent="-171450">
              <a:buFont typeface="Arial"/>
              <a:buChar char="•"/>
            </a:pPr>
            <a:r>
              <a:rPr lang="es-MX" dirty="0"/>
              <a:t>¿Qué han aprendido?</a:t>
            </a:r>
          </a:p>
          <a:p>
            <a:pPr marL="628650" lvl="1" indent="-171450">
              <a:buFont typeface="Arial"/>
              <a:buChar char="•"/>
            </a:pPr>
            <a:r>
              <a:rPr lang="es-MX" dirty="0"/>
              <a:t>¿Qué les resulta más difícil? ¿Qué hicieron cuando se trabaron? ¿Por qué es importante lo que hicieron? [fomenta la perseverancia]</a:t>
            </a:r>
          </a:p>
          <a:p>
            <a:pPr marL="628650" lvl="1" indent="-171450">
              <a:buFont typeface="Arial"/>
              <a:buChar char="•"/>
            </a:pPr>
            <a:r>
              <a:rPr lang="es-MX" dirty="0"/>
              <a:t>¿En qué sentido la programación resulta creativa? [relaciona la programación con otras formas de creatividad, como cantar, bailar o construir algo.]</a:t>
            </a:r>
          </a:p>
          <a:p>
            <a:pPr marL="628650" lvl="1" indent="-171450">
              <a:buFont typeface="Arial"/>
              <a:buChar char="•"/>
            </a:pPr>
            <a:r>
              <a:rPr lang="es-MX" dirty="0"/>
              <a:t>¿Quién puede programar? [concéntrate en desmitificar creencias como que la programación es para los varones o para aquellos que son buenos en matemáticas, etc.]</a:t>
            </a: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Volver a la pregunta del principio y ver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cómo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cambiaron las opiniones de las personas sobre el código.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N/C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8B7AD594-BF5D-45CC-93E8-A144DB4C1786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22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45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r>
              <a:rPr lang="es-MX" b="0" u="none" dirty="0"/>
              <a:t>“¿Qué piensan que pueden crear mediante la programación?</a:t>
            </a:r>
            <a:r>
              <a:rPr lang="es-MX" dirty="0"/>
              <a:t> 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La programación puede aplicarse a cualquier cosa que sea de tu interés”.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*EJEMPLOS PARA MENCIONAR</a:t>
            </a: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Si te interesa </a:t>
            </a: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ayudar a los demás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, puedes desarrollar un sitio web para reclutar amigos y otras personas como voluntarios.</a:t>
            </a:r>
            <a:endParaRPr lang="es-MX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Si te interesan los </a:t>
            </a: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deportes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, puedes desarrollar una aplicación que muestre las estadísticas de tus equipos preferidos.</a:t>
            </a:r>
            <a:endParaRPr lang="es-MX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Si te encanta la </a:t>
            </a: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música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, puedes crear un sitio web que comparta listas de reproducción y críticas de álbumes cada semana con amigos. </a:t>
            </a:r>
            <a:endParaRPr lang="es-MX" dirty="0">
              <a:effectLst/>
            </a:endParaRP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Volver a hacer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hincapié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las posibilidades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infinitas que ofrece la programación. Esta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oportunidad para hacer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hincapié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lo que apasiona a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participantes de la sala y demostrarles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cómo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utilizar la programación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las cosas que les gusta. 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7B761EF8-D42E-40C9-ABC4-5ED0C63BA123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23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01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“Ahora que están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camino a convertirse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programadores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expertos, ¡aquí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encontrarán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algunos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recursos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gratuitos que pueden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consultar! ¡Asegúrense de anotar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estos enlaces y de seguir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programando!”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Estimular a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jóvenes a que sigan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adelante con la programación.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NOTA PARA EL FACILITADOR: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Entrando a code.org, los participantes pueden acceder a los </a:t>
            </a: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certificados de participación en Hora de </a:t>
            </a:r>
            <a:r>
              <a:rPr lang="es-MX" sz="1200" b="1" kern="1200" dirty="0" err="1">
                <a:solidFill>
                  <a:schemeClr val="tx1"/>
                </a:solidFill>
                <a:effectLst/>
                <a:latin typeface="+mn-lt"/>
              </a:rPr>
              <a:t>Código</a:t>
            </a:r>
            <a:r>
              <a:rPr lang="es-MX" sz="1200" b="1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 en cualquier momento luego de haber comenzado con el tutorial de Hora de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+mn-lt"/>
              </a:rPr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 y una vez que hayan concluido con la actividad de Hora de Código</a:t>
            </a:r>
            <a:r>
              <a:rPr lang="es-MX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endParaRPr lang="es-MX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Puedes modificar lo que se pone en la diapositiva de recursos adicionales según el tipo de audiencia:</a:t>
            </a:r>
          </a:p>
          <a:p>
            <a:endParaRPr lang="es-MX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1" u="none" kern="1200" dirty="0">
                <a:solidFill>
                  <a:schemeClr val="tx1"/>
                </a:solidFill>
                <a:effectLst/>
                <a:latin typeface="+mn-lt"/>
              </a:rPr>
              <a:t>Los participantes pueden subir su código a Minecraft: Education Edition o a Minecraft para Windows 10, de estar disponible.</a:t>
            </a:r>
          </a:p>
          <a:p>
            <a:r>
              <a:rPr lang="es-MX" sz="1200" b="0" u="none" kern="1200" dirty="0">
                <a:solidFill>
                  <a:schemeClr val="tx1"/>
                </a:solidFill>
                <a:effectLst/>
                <a:latin typeface="+mn-lt"/>
              </a:rPr>
              <a:t>Los participantes también pueden utilizar Code Studio para importar sus códigos al juego mismo y verlos cobrar vida.</a:t>
            </a:r>
          </a:p>
          <a:p>
            <a:endParaRPr lang="es-MX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Descubre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Minecraft: Education Edition está pensado para las escuelas e incluye herramientas de manejo del aula, planes de estudio, y más. Para obtener más información, visita </a:t>
            </a:r>
            <a:r>
              <a:rPr lang="es-MX" sz="1200" u="sng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https://education.minecraft.net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es-MX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Descubre formas de acercar las habilidades digitales, desde la alfabetización digital a la educación en informática a tu comunidad</a:t>
            </a:r>
            <a:br>
              <a:rPr dirty="0"/>
            </a:b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Code.org (</a:t>
            </a: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https://</a:t>
            </a:r>
            <a:r>
              <a:rPr lang="es-MX" sz="1200" b="1" u="none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code.org/educate</a:t>
            </a: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Vaya más allá de una Hora de Código™ con las herramientas de Code.org para los educadores. No necesita ninguna experiencia para empezar a enseñar informática en el aula. Code.org le ofrece un plan de estudios, planes de clase, programas de aprendizaje profesional de calidad alta y una gran cantidad de excelentes herramientas para todos los niveles de grado; todo lo que necesita y sin ningún costo. Visite 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hlinkClick r:id="rId5"/>
              </a:rPr>
              <a:t>code.org/educate</a:t>
            </a:r>
            <a:r>
              <a:rPr lang="es-MX" altLang="en-US" dirty="0">
                <a:solidFill>
                  <a:srgbClr val="000000"/>
                </a:solidFill>
              </a:rPr>
              <a:t> y elija un nivel de grado para empezar.</a:t>
            </a: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 </a:t>
            </a:r>
          </a:p>
          <a:p>
            <a:pPr>
              <a:spcBef>
                <a:spcPct val="0"/>
              </a:spcBef>
            </a:pP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Code Studio (</a:t>
            </a: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  <a:hlinkClick r:id="rId6"/>
              </a:rPr>
              <a:t>https://studio.code.org</a:t>
            </a:r>
            <a:r>
              <a:rPr lang="es-MX" sz="1200" b="1" kern="1200" dirty="0">
                <a:solidFill>
                  <a:schemeClr val="tx1"/>
                </a:solidFill>
                <a:effectLst/>
                <a:latin typeface="+mn-lt"/>
              </a:rPr>
              <a:t>) </a:t>
            </a:r>
            <a:r>
              <a:rPr lang="es-MX" altLang="en-US" dirty="0">
                <a:solidFill>
                  <a:srgbClr val="000000"/>
                </a:solidFill>
              </a:rPr>
              <a:t>¿Se divirtió durante la Hora de Código™? El mundo de la informática tiene mucho más para explorar. Code Studio incluye problemas, juegos y cursos para todas las edades. Aprenda a hacer sus propios juegos y aplicaciones y luego compártalos con amigos. Visite 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hlinkClick r:id="rId7"/>
              </a:rPr>
              <a:t>studio.code.org</a:t>
            </a:r>
            <a:r>
              <a:rPr lang="es-MX" altLang="en-US" dirty="0">
                <a:solidFill>
                  <a:srgbClr val="000000"/>
                </a:solidFill>
              </a:rPr>
              <a:t> y empiece hoy mismo.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92948C40-9B9D-41C3-A233-E7937A341414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24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655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 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  <a:r>
              <a:rPr lang="es-MX" dirty="0"/>
              <a:t>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r>
              <a:rPr lang="es-MX" b="0" u="none" baseline="0" dirty="0"/>
              <a:t>Para finalizar la actividad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esta imagen, asegúrese de que la nueva imagen cumpla con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siguientes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criterios: </a:t>
            </a: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Contiene figuras masculinas y femeninas.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Muestra a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participantes con 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actitud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alegre.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Contiene un grupo de gente, no personas aisladas. 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9ECEE0B9-D877-4F6C-BE15-F99FBCFBC896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25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54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u="sng" dirty="0"/>
              <a:t>Derechos de autor 2017: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Esta presentación ha sido otorgada bajo licencia, no por venta. Está prohibida la copia, adaptación, preparación de trabajos derivados, distribución, uso público, venta o uso de este contenido con fines comerciales sin previo consentimiento expreso por escrito de Microsoft </a:t>
            </a:r>
            <a:r>
              <a:rPr lang="es-MX" sz="1200" kern="1200" dirty="0" err="1">
                <a:solidFill>
                  <a:schemeClr val="tx1"/>
                </a:solidFill>
                <a:effectLst/>
                <a:latin typeface="+mn-lt"/>
              </a:rPr>
              <a:t>Corporation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.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Esta presentación se provee "tal como está". Microsoft no ofrece garantías, expresas o implícitas. La información y las opiniones expresadas en esta presentación, incluidas las direcciones URL y otras referencias a sitios web de Internet, pueden cambiar sin previo aviso.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Algunos de los ejemplos descritos aquí son ficticios y se proveen solo a modo de ejemplo. No existe ni ha de inferirse ninguna conexión o asociación deliberada con casos reales.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Se le otorga permiso para utilizar esta presentación a título personal o con fines educativos como parte de code.org y otras actividades de programación. Esta presentación no le otorga ningún derecho legal sobre la propiedad intelectual de ningún producto de Microsoft. 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Microsoft y las marcas comerciales mencionadas en 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http://www.microsoft.com/en-us/legal/intellectualproperty/trademarks/en-us.aspx </a:t>
            </a: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son marcas comerciales del grupo de compañías Microsoft. Las demás marcas pertenecen a sus respectivos propietarios.</a:t>
            </a:r>
          </a:p>
          <a:p>
            <a:endParaRPr lang="es-MX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el logo CODE y Hora de Código® son marcas registradas de Code.org</a:t>
            </a: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© 2017. "Minecraft" es una marca registrada de </a:t>
            </a:r>
            <a:r>
              <a:rPr kumimoji="0" lang="es-MX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</a:t>
            </a:r>
            <a:r>
              <a:rPr kumimoji="0" lang="es-MX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Corporation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. Todos los derechos reservados.</a:t>
            </a:r>
            <a:endParaRPr lang="es-MX" altLang="en-US" dirty="0">
              <a:solidFill>
                <a:srgbClr val="000000"/>
              </a:solidFill>
            </a:endParaRPr>
          </a:p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65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r>
              <a:rPr lang="es-MX" b="0" u="none" dirty="0"/>
              <a:t>“¿En qué piensan cuando escuchan la palabra 'programación'? Tómense algunos minutos para pensar en la palabra 'programación’ y lo que esta significa para ustedes”.</a:t>
            </a:r>
          </a:p>
          <a:p>
            <a:endParaRPr lang="es-MX" b="0" u="none" baseline="0" dirty="0"/>
          </a:p>
          <a:p>
            <a:r>
              <a:rPr lang="es-MX" b="0" u="none" baseline="0" dirty="0"/>
              <a:t>[disparador de intercambio]</a:t>
            </a:r>
          </a:p>
          <a:p>
            <a:endParaRPr lang="es-MX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u="none" dirty="0"/>
              <a:t>“Ahora, miremos un breve video que muestra cuán popular se ha vuelto la programación, y cuántas personas jóvenes como ustedes lo han probado”.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altLang="en-US" b="0" u="none" baseline="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  <a:r>
              <a:rPr lang="es-MX" dirty="0"/>
              <a:t>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s-MX" dirty="0"/>
              <a:t>Objetivo: </a:t>
            </a:r>
            <a:r>
              <a:rPr lang="es-MX" b="0" u="none" baseline="0" dirty="0"/>
              <a:t>promover un intercambio de ideas y determinar las nociones preconcebidas que los jóvenes podrían tener sobre la programación. Sabemos que existen algunas percepciones erróneas acerca de la programación y la informática: que es solo para quienes son buenos en matemáticas, para los amantes de la tecnología o que es más que nada cosa de chicos.</a:t>
            </a:r>
            <a:r>
              <a:rPr lang="es-MX" dirty="0"/>
              <a:t> </a:t>
            </a:r>
            <a:r>
              <a:rPr lang="es-MX" kern="1200" dirty="0">
                <a:effectLst/>
                <a:latin typeface="+mn-lt"/>
              </a:rPr>
              <a:t>En las próximas diapositivas pasaremos a corregir cualquier concepto erróneo sobre qué es programar con el objeto de cambiar la mirada de los participantes antes de adentrarnos en el tutorial.</a:t>
            </a:r>
            <a:r>
              <a:rPr lang="es-MX" dirty="0"/>
              <a:t> </a:t>
            </a:r>
            <a:endParaRPr lang="es-MX" b="1" u="sng" dirty="0"/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sz="1200" b="1" u="sng" kern="1200" dirty="0">
                <a:solidFill>
                  <a:srgbClr val="000000"/>
                </a:solidFill>
                <a:latin typeface="+mn-lt"/>
              </a:rPr>
              <a:t>NOTA PARA EL FACILITADOR:</a:t>
            </a:r>
          </a:p>
          <a:p>
            <a:r>
              <a:rPr lang="es-MX" b="0" u="none" dirty="0"/>
              <a:t>Ten cuidado de no reforzar los mitos utilizándolos como disparadores. Pregúntale a tu grupo qué es lo que piensa. Puede que te sorprendas.</a:t>
            </a:r>
          </a:p>
          <a:p>
            <a:endParaRPr lang="es-MX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0" u="none" dirty="0"/>
              <a:t>“Para empezar, vamos a mirar un breve video que muestra cuán popular se ha vuelto la programación en los últimos años, y la cantidad de personas jóvenes como ustedes que lo han probado”.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266445C2-D2F0-483E-9A1D-0810A88B7432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3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95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u="sng" dirty="0"/>
              <a:t>OBJETIVO DE LA DIAPOSITIVA:</a:t>
            </a:r>
          </a:p>
          <a:p>
            <a:endParaRPr lang="es-MX" b="1" u="sng" baseline="0" dirty="0"/>
          </a:p>
          <a:p>
            <a:r>
              <a:rPr lang="es-MX" b="0" u="none" baseline="0" dirty="0"/>
              <a:t>Fomentar el interés de los jóvenes por el tutorial de Hora de </a:t>
            </a:r>
            <a:r>
              <a:rPr lang="es-MX" b="0" u="none" baseline="0" dirty="0" err="1"/>
              <a:t>Código</a:t>
            </a:r>
            <a:r>
              <a:rPr lang="es-MX" sz="1200" kern="1200" baseline="30000" dirty="0" err="1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es-MX" b="0" u="none" baseline="0" dirty="0"/>
              <a:t>.</a:t>
            </a:r>
            <a:endParaRPr lang="es-MX" b="1" u="sng" dirty="0"/>
          </a:p>
          <a:p>
            <a:endParaRPr lang="es-MX" b="1" u="sng" dirty="0"/>
          </a:p>
          <a:p>
            <a:r>
              <a:rPr lang="es-MX" b="1" u="sng" dirty="0"/>
              <a:t>INSTRUCCIONES PARA LAS IMÁGENES EN ESTA DIAPOSITIVA:</a:t>
            </a:r>
            <a:endParaRPr lang="es-MX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MX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dirty="0"/>
              <a:t>El video debería comenzar automáticamente. </a:t>
            </a:r>
          </a:p>
          <a:p>
            <a:endParaRPr lang="es-MX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Si deseas cambiar el idioma o los subtítulos, ve al enlace más abajo y haz clic en “Ajustes” en la esquina inferior derecha del video. Es posible que debas volver a incrustar el enlace: https://www.youtube.com/watch?t=1&amp;v=2DxWIxec6yo</a:t>
            </a:r>
            <a:endParaRPr lang="es-MX" dirty="0"/>
          </a:p>
          <a:p>
            <a:endParaRPr lang="es-MX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En code.org pueden encontrarse otros videos opcionales, en caso de que busques otra clase de mensaje para tu audiencia.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575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“Hablemos de lo que </a:t>
            </a:r>
            <a:r>
              <a:rPr lang="es-MX" altLang="en-US" i="1" dirty="0">
                <a:solidFill>
                  <a:srgbClr val="000000"/>
                </a:solidFill>
              </a:rPr>
              <a:t>no </a:t>
            </a:r>
            <a:r>
              <a:rPr lang="es-MX" altLang="en-US" dirty="0">
                <a:solidFill>
                  <a:srgbClr val="000000"/>
                </a:solidFill>
              </a:rPr>
              <a:t>es la programación. ¡La programación no 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algo que deben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hacer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por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su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cuenta y no es tan difícil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como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piensan!”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 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El objetivo de las diapositivas 5 a 8 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analizar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preconceptos que tienen las personas jóvenes de 11 a 14 años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sobre la apariencia de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programadores y qué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significa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realmente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programar. Para ayudar a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jóvenes a derribar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estereotipos, queremos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hacerles saber lo que no es la programación: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Una actividad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solitaria</a:t>
            </a:r>
            <a:r>
              <a:rPr lang="es-MX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Una actividad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masculina</a:t>
            </a:r>
            <a:r>
              <a:rPr lang="es-MX" dirty="0"/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Solo para amantes de la tecnología</a:t>
            </a:r>
            <a:endParaRPr lang="es-MX" dirty="0">
              <a:effectLst/>
            </a:endParaRP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Solo para personas que son buenas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matemáticas</a:t>
            </a:r>
            <a:r>
              <a:rPr lang="es-MX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Solo para personas que quieren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desarrollar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programas de computación</a:t>
            </a:r>
            <a:r>
              <a:rPr lang="es-MX" dirty="0"/>
              <a:t> 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521EE54E-FE41-45EE-BF1B-3E5ACDCED537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5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81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s-MX" b="0" u="none" dirty="0"/>
              <a:t>“Programar no es</a:t>
            </a:r>
            <a:r>
              <a:rPr lang="es-MX" dirty="0"/>
              <a:t> </a:t>
            </a:r>
            <a:r>
              <a:rPr lang="es-MX" b="0" u="none" dirty="0"/>
              <a:t>estar sentado solo en tu escritorio durante horas. Los equipos de programación diversos diseñan mejores soluciones y mejores productos de software.”</a:t>
            </a:r>
            <a:r>
              <a:rPr lang="es-MX" dirty="0"/>
              <a:t> </a:t>
            </a:r>
            <a:endParaRPr lang="es-MX" b="1" u="sng" dirty="0"/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 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La programación es para todos. Los equipos de programación diversos diseñan mejores productos de software.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5239C065-A717-422C-9404-DCBCF76788AC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6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582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“Lo que tal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vez no saben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es que la programación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es</a:t>
            </a:r>
            <a:r>
              <a:rPr lang="es-MX"/>
              <a:t> </a:t>
            </a:r>
            <a:r>
              <a:rPr lang="es-MX" altLang="en-US" i="1" dirty="0">
                <a:solidFill>
                  <a:srgbClr val="000000"/>
                </a:solidFill>
              </a:rPr>
              <a:t>realmente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útil para los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gatitos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en el lugar de trabajo…”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Hacer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reír a la gente, ¡esta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diapositiva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es un chiste!</a:t>
            </a:r>
            <a:r>
              <a:rPr lang="es-MX"/>
              <a:t> 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La imagen de esta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diapositiva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debe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ser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simplemente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una imagen o animación</a:t>
            </a:r>
            <a:r>
              <a:rPr lang="es-MX"/>
              <a:t> </a:t>
            </a:r>
            <a:r>
              <a:rPr lang="es-MX" altLang="en-US" dirty="0">
                <a:solidFill>
                  <a:srgbClr val="000000"/>
                </a:solidFill>
              </a:rPr>
              <a:t>divertida para mantener la atención del público.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E6AC85D9-AF1A-41DB-8384-2E804672C85B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7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01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“¡Era 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broma!”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Indicar que la diapositiva anterior era 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broma.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92741AFC-CA40-4CEE-BC86-9DE3B26A5862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8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8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GUIÓN DE MUESTRA: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“Ahora, hablemos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sobre lo que </a:t>
            </a:r>
            <a:r>
              <a:rPr lang="es-MX" altLang="en-US" i="1" dirty="0">
                <a:solidFill>
                  <a:srgbClr val="000000"/>
                </a:solidFill>
              </a:rPr>
              <a:t>realmente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escribir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código. Tal vez no lo sepan, pero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actividad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conjunto, y es para chicos</a:t>
            </a:r>
            <a:r>
              <a:rPr lang="es-MX" dirty="0"/>
              <a:t> </a:t>
            </a:r>
            <a:r>
              <a:rPr lang="es-MX" altLang="en-US" i="1" dirty="0">
                <a:solidFill>
                  <a:srgbClr val="000000"/>
                </a:solidFill>
              </a:rPr>
              <a:t>y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chicas”.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OBJETIVO DE LA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El objetivo de las diapositivas 9 a 12 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mostrar a gente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joven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pasándola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bien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cuando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programan. Queremos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hacer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hincapié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 lo que </a:t>
            </a:r>
            <a:r>
              <a:rPr lang="es-MX" altLang="en-US" b="1" dirty="0">
                <a:solidFill>
                  <a:srgbClr val="000000"/>
                </a:solidFill>
              </a:rPr>
              <a:t>es</a:t>
            </a:r>
            <a:r>
              <a:rPr lang="es-MX" altLang="en-US" dirty="0">
                <a:solidFill>
                  <a:srgbClr val="000000"/>
                </a:solidFill>
              </a:rPr>
              <a:t> la programación: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Una actividad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colaborativa</a:t>
            </a:r>
            <a:r>
              <a:rPr lang="es-MX" dirty="0"/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Para todo género</a:t>
            </a:r>
            <a:endParaRPr lang="es-MX" dirty="0">
              <a:effectLst/>
            </a:endParaRP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Para personas introvertidas y extrovertidas</a:t>
            </a:r>
            <a:r>
              <a:rPr lang="es-MX" dirty="0"/>
              <a:t>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Se trata de resolver problemas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realidad, la programación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incluye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pocas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matemáticas. 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Para personas que desean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usar las computadoras con el fin de potenciar lo que les apasiona</a:t>
            </a:r>
            <a:r>
              <a:rPr lang="es-MX" dirty="0"/>
              <a:t> </a:t>
            </a: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b="1" u="sng" dirty="0">
                <a:solidFill>
                  <a:srgbClr val="000000"/>
                </a:solidFill>
              </a:rPr>
              <a:t>INSTRUCCIONES PARA LAS IMÁGENES DE ESTA DIAPOSITIVA:</a:t>
            </a:r>
          </a:p>
          <a:p>
            <a:pPr>
              <a:spcBef>
                <a:spcPct val="0"/>
              </a:spcBef>
            </a:pPr>
            <a:endParaRPr lang="es-MX" altLang="en-US" b="1" u="sng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lang="es-MX" altLang="en-US" dirty="0">
                <a:solidFill>
                  <a:srgbClr val="000000"/>
                </a:solidFill>
              </a:rPr>
              <a:t>Si se reemplaza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esta imagen, asegúrese de que la nueva imagen cumpla con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siguientes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criterios: </a:t>
            </a:r>
          </a:p>
          <a:p>
            <a:pPr marL="628650" lvl="1" indent="-171450">
              <a:buFont typeface="Arial"/>
              <a:buChar char="•"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Muestra jóvenes entrando en la adolescencia o de edad escolar media </a:t>
            </a:r>
            <a:endParaRPr lang="es-MX" dirty="0">
              <a:effectLst/>
            </a:endParaRP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Muestra a los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participantes con una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actitud</a:t>
            </a:r>
            <a:r>
              <a:rPr lang="es-MX" dirty="0"/>
              <a:t> </a:t>
            </a:r>
            <a:r>
              <a:rPr lang="es-MX" altLang="en-US" dirty="0">
                <a:solidFill>
                  <a:srgbClr val="000000"/>
                </a:solidFill>
              </a:rPr>
              <a:t>alegre.</a:t>
            </a:r>
          </a:p>
          <a:p>
            <a:pPr marL="628650" lvl="1" indent="-171450">
              <a:spcBef>
                <a:spcPct val="0"/>
              </a:spcBef>
              <a:buFontTx/>
              <a:buChar char="•"/>
            </a:pPr>
            <a:r>
              <a:rPr lang="es-MX" altLang="en-US" dirty="0">
                <a:solidFill>
                  <a:srgbClr val="000000"/>
                </a:solidFill>
              </a:rPr>
              <a:t>Contiene un grupo de gente, no personas aisladas. 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s-MX" sz="1200" kern="1200" dirty="0">
                <a:solidFill>
                  <a:schemeClr val="tx1"/>
                </a:solidFill>
                <a:effectLst/>
                <a:latin typeface="+mn-lt"/>
              </a:rPr>
              <a:t>Incluye mujeres</a:t>
            </a: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es-MX" altLang="en-US" dirty="0">
              <a:solidFill>
                <a:srgbClr val="000000"/>
              </a:solidFill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12788" fontAlgn="base">
              <a:spcBef>
                <a:spcPct val="0"/>
              </a:spcBef>
              <a:spcAft>
                <a:spcPct val="0"/>
              </a:spcAft>
              <a:buSzPct val="100000"/>
            </a:pPr>
            <a:fld id="{486D6794-CC82-4A33-96CF-3592BE245975}" type="slidenum">
              <a:rPr lang="en-US" altLang="en-US" sz="1200">
                <a:solidFill>
                  <a:srgbClr val="000000"/>
                </a:solidFill>
              </a:rPr>
              <a:pPr defTabSz="712788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9</a:t>
            </a:fld>
            <a:endParaRPr lang="es-MX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67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E2E5A-8EE2-46B3-884B-B22F875CBF3D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1D94E-0FED-4A5A-8707-08E22A931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6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E0A0C-21B4-49BC-9958-D01A51BF078E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F4858-EED3-4D88-B114-BD66E6930F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4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0EAA9-E7D7-46C2-B8C4-908CC31E49BE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26F86-8C17-41E1-9045-C6934D4AB7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3F1BE-3721-423B-823E-3192FB5E8047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FE128-7278-4E49-BC32-3532C70C7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07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84E70-BE7C-4884-B158-922031626464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ADA7F3-0309-442D-9649-3E4B945E98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5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B82E6-91A5-4E48-8A27-648CC0CE2CDD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8EFF1-F8E3-404A-BD2A-3691675B24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7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7DEE2-D88E-4174-BCC9-70FBE061CB46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1AF7B-15AF-4B87-8FD0-19B0E51F47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4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45956-143D-424D-AC82-570E894A0B3D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432F2-9490-4272-A70D-327D6B6545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3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65ECF0-CBDD-4E9A-B980-C262E5ADA61C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C3FE2-5BE7-4CB8-9681-B5BB28F8D5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1A811-DA0A-4F92-AEA7-34BBE1EFE8FC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2057E-2010-4979-8E7E-7530E8E00F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9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FE73E-F785-4ABF-A779-99FFCF302EBE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06F72-8272-4151-9911-AC2CBF8BB2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8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713203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2322254-6D73-492B-8583-69EB651A0DA3}" type="datetime1">
              <a:rPr lang="en-US"/>
              <a:pPr>
                <a:defRPr/>
              </a:pPr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713203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713203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C54B887-F552-4247-9802-09337E1C9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307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-22225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69863"/>
            <a:ext cx="2955925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12"/>
          <p:cNvSpPr>
            <a:spLocks noChangeArrowheads="1"/>
          </p:cNvSpPr>
          <p:nvPr/>
        </p:nvSpPr>
        <p:spPr bwMode="auto">
          <a:xfrm>
            <a:off x="334800" y="3992400"/>
            <a:ext cx="3741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Bienvenido a</a:t>
            </a:r>
          </a:p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Hora de Código</a:t>
            </a:r>
            <a:r>
              <a:rPr lang="es-MX" altLang="en-US" sz="3600" baseline="30000" dirty="0">
                <a:solidFill>
                  <a:srgbClr val="FFFFFF"/>
                </a:solidFill>
                <a:latin typeface="Segoe UI Light" panose="020B0502040204020203" pitchFamily="34" charset="0"/>
              </a:rPr>
              <a:t>TM</a:t>
            </a:r>
            <a:endParaRPr lang="es-MX" altLang="en-US" sz="3600" baseline="300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Bienvenidos a la Hora de Código™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4CEFADD-8633-40C5-A084-B616E719E2CB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1" descr="Un grupo de jóvenes colaborando en un proyecto" title="Un grupo de jóvenes colaborando en un proyect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173038"/>
            <a:ext cx="6915150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228600" y="2873375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Es</a:t>
            </a:r>
            <a:r>
              <a:rPr lang="es-MX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esto.</a:t>
            </a:r>
          </a:p>
        </p:txBody>
      </p:sp>
      <p:pic>
        <p:nvPicPr>
          <p:cNvPr id="2150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33588"/>
            <a:ext cx="695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Y </a:t>
            </a:r>
            <a:r>
              <a:rPr lang="en-IE" dirty="0" err="1"/>
              <a:t>esto</a:t>
            </a:r>
            <a:r>
              <a:rPr lang="en-IE" dirty="0"/>
              <a:t>.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BAF92CA-5C30-46DE-AE99-659612CF467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6"/>
          <p:cNvSpPr>
            <a:spLocks noChangeArrowheads="1"/>
          </p:cNvSpPr>
          <p:nvPr/>
        </p:nvSpPr>
        <p:spPr bwMode="auto">
          <a:xfrm>
            <a:off x="647700" y="2540000"/>
            <a:ext cx="5791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Escribir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código se trata de...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Escribir</a:t>
            </a:r>
            <a:r>
              <a:rPr lang="en-IE" dirty="0"/>
              <a:t> </a:t>
            </a:r>
            <a:r>
              <a:rPr lang="en-IE" dirty="0" err="1"/>
              <a:t>código</a:t>
            </a:r>
            <a:r>
              <a:rPr lang="en-IE" dirty="0"/>
              <a:t> se </a:t>
            </a:r>
            <a:r>
              <a:rPr lang="en-IE" dirty="0" err="1"/>
              <a:t>trata</a:t>
            </a:r>
            <a:r>
              <a:rPr lang="en-IE" dirty="0"/>
              <a:t> de...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96AF32F-EFC7-43A2-99F2-A40A6C1FE93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380" y="0"/>
            <a:ext cx="8566302" cy="5715000"/>
          </a:xfrm>
          <a:prstGeom prst="rect">
            <a:avLst/>
          </a:prstGeom>
        </p:spPr>
      </p:pic>
      <p:pic>
        <p:nvPicPr>
          <p:cNvPr id="2969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000" y="0"/>
            <a:ext cx="9594000" cy="57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16"/>
          <p:cNvSpPr>
            <a:spLocks noChangeArrowheads="1"/>
          </p:cNvSpPr>
          <p:nvPr/>
        </p:nvSpPr>
        <p:spPr bwMode="auto">
          <a:xfrm>
            <a:off x="4572000" y="2884488"/>
            <a:ext cx="4343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Resolución de problemas</a:t>
            </a:r>
            <a:endParaRPr lang="es-MX" altLang="en-US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2970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13" y="203835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Resolución</a:t>
            </a:r>
            <a:r>
              <a:rPr lang="en-IE" dirty="0"/>
              <a:t> de </a:t>
            </a:r>
            <a:r>
              <a:rPr lang="en-IE" dirty="0" err="1"/>
              <a:t>problemas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8875B16-E475-4220-AD98-2DA5046B6A3E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Lápices de colores " title="Lápices de colores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392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12"/>
          <p:cNvSpPr>
            <a:spLocks noChangeArrowheads="1"/>
          </p:cNvSpPr>
          <p:nvPr/>
        </p:nvSpPr>
        <p:spPr bwMode="auto">
          <a:xfrm>
            <a:off x="4572000" y="2884488"/>
            <a:ext cx="4343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Creatividad</a:t>
            </a:r>
            <a:endParaRPr lang="es-MX" altLang="en-US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31749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041525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Creatividad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EB33197-989E-49A3-8238-9CDD3EFC0E0C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irls Who Code 2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906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00" y="0"/>
            <a:ext cx="9313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4572000" y="2884488"/>
            <a:ext cx="4343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Colaboración</a:t>
            </a:r>
            <a:endParaRPr lang="es-MX" altLang="en-US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Colaboración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F710B90-5D84-41FF-8231-AC70203683B9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7D8A3-14B5-4B39-A421-BBF886F90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14"/>
          <p:cNvSpPr>
            <a:spLocks noChangeArrowheads="1"/>
          </p:cNvSpPr>
          <p:nvPr/>
        </p:nvSpPr>
        <p:spPr bwMode="auto">
          <a:xfrm>
            <a:off x="4706747" y="2041525"/>
            <a:ext cx="431323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¿Qué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es lo que les gusta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hacer a ustedes y sus amigos? </a:t>
            </a:r>
          </a:p>
        </p:txBody>
      </p:sp>
      <p:sp>
        <p:nvSpPr>
          <p:cNvPr id="37892" name="Rectangle 26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Pregunta</a:t>
            </a:r>
            <a:endParaRPr lang="es-MX" altLang="en-US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37893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¿</a:t>
            </a:r>
            <a:r>
              <a:rPr lang="en-IE" dirty="0" err="1"/>
              <a:t>Qué</a:t>
            </a:r>
            <a:r>
              <a:rPr lang="en-IE" dirty="0"/>
              <a:t> les </a:t>
            </a:r>
            <a:r>
              <a:rPr lang="en-IE" dirty="0" err="1"/>
              <a:t>encanta</a:t>
            </a:r>
            <a:r>
              <a:rPr lang="en-IE" dirty="0"/>
              <a:t> </a:t>
            </a:r>
            <a:r>
              <a:rPr lang="en-IE" dirty="0" err="1"/>
              <a:t>hacer</a:t>
            </a:r>
            <a:r>
              <a:rPr lang="en-IE" dirty="0"/>
              <a:t>?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2351743-F540-4C94-9AE5-B6EAB2842037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Chispas" title="Chispa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0"/>
            <a:ext cx="86598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Darle vida a sus intereses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74DBE27-5187-4739-B5A7-C5E14281C1FB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625" y="3397250"/>
            <a:ext cx="3889375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975" y="3946525"/>
            <a:ext cx="1736725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975" y="2867025"/>
            <a:ext cx="3883025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</a:endParaRPr>
          </a:p>
        </p:txBody>
      </p:sp>
      <p:sp>
        <p:nvSpPr>
          <p:cNvPr id="12" name="TextBox 11" hidden="1"/>
          <p:cNvSpPr txBox="1"/>
          <p:nvPr/>
        </p:nvSpPr>
        <p:spPr>
          <a:xfrm>
            <a:off x="688975" y="4505325"/>
            <a:ext cx="1736725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</a:endParaRPr>
          </a:p>
        </p:txBody>
      </p:sp>
      <p:sp>
        <p:nvSpPr>
          <p:cNvPr id="39943" name="Rectangle 13"/>
          <p:cNvSpPr>
            <a:spLocks noChangeArrowheads="1"/>
          </p:cNvSpPr>
          <p:nvPr/>
        </p:nvSpPr>
        <p:spPr bwMode="auto">
          <a:xfrm>
            <a:off x="657224" y="1648589"/>
            <a:ext cx="4243959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No importa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cuáles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sean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sus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intereses, </a:t>
            </a:r>
            <a:b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</a:b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la programación les ayudará a hacerlos</a:t>
            </a:r>
            <a:endParaRPr lang="es-MX" altLang="en-US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realidad.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Una joven usa una cámara para tomar una fotografía" title="Una joven usa una cámara para tomar una fotografí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0"/>
            <a:ext cx="8948737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Aplicar</a:t>
            </a:r>
            <a:r>
              <a:rPr lang="en-IE" dirty="0"/>
              <a:t> sus </a:t>
            </a:r>
            <a:r>
              <a:rPr lang="en-IE" dirty="0" err="1"/>
              <a:t>conocimientos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534DA90-84FD-4A10-9A7E-5D39F11E2408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6" name="TextBox 5" hidden="1"/>
          <p:cNvSpPr txBox="1"/>
          <p:nvPr/>
        </p:nvSpPr>
        <p:spPr>
          <a:xfrm>
            <a:off x="3092450" y="2654300"/>
            <a:ext cx="1301750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925" y="3194050"/>
            <a:ext cx="2714625" cy="571500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925" y="3733800"/>
            <a:ext cx="3622674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924" y="4267200"/>
            <a:ext cx="3622675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650" y="4813300"/>
            <a:ext cx="2190750" cy="571500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>
              <a:latin typeface="+mn-lt"/>
            </a:endParaRPr>
          </a:p>
        </p:txBody>
      </p:sp>
      <p:sp>
        <p:nvSpPr>
          <p:cNvPr id="41993" name="Rectangle 13"/>
          <p:cNvSpPr>
            <a:spLocks noChangeArrowheads="1"/>
          </p:cNvSpPr>
          <p:nvPr/>
        </p:nvSpPr>
        <p:spPr bwMode="auto">
          <a:xfrm>
            <a:off x="609600" y="324694"/>
            <a:ext cx="393065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Mientras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realizan el tutorial de Hora </a:t>
            </a:r>
          </a:p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del Código</a:t>
            </a:r>
            <a:r>
              <a:rPr lang="es-MX" altLang="en-US" sz="3600" baseline="30000" dirty="0">
                <a:solidFill>
                  <a:srgbClr val="FFFFFF"/>
                </a:solidFill>
                <a:latin typeface="Segoe UI Light" panose="020B0502040204020203" pitchFamily="34" charset="0"/>
              </a:rPr>
              <a:t>TM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 ,</a:t>
            </a:r>
          </a:p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tengan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en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cuenta que pueden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aplicar lo que están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aprendiendo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en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aquellas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cosas que les gustan.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3" descr="Jóvenes entusiastas alentando alegremente" title="Jóvenes entusiastas alentando alegre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>
            <a:fillRect/>
          </a:stretch>
        </p:blipFill>
        <p:spPr bwMode="auto">
          <a:xfrm>
            <a:off x="238125" y="127000"/>
            <a:ext cx="563562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1"/>
          <p:cNvSpPr>
            <a:spLocks noChangeArrowheads="1"/>
          </p:cNvSpPr>
          <p:nvPr/>
        </p:nvSpPr>
        <p:spPr bwMode="auto">
          <a:xfrm>
            <a:off x="4781550" y="2257425"/>
            <a:ext cx="3676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Hora de Código</a:t>
            </a:r>
            <a:r>
              <a:rPr lang="es-MX" altLang="en-US" sz="3600" baseline="30000" dirty="0">
                <a:solidFill>
                  <a:srgbClr val="FFFFFF"/>
                </a:solidFill>
                <a:latin typeface="Segoe UI Light" panose="020B0502040204020203" pitchFamily="34" charset="0"/>
              </a:rPr>
              <a:t>TM</a:t>
            </a:r>
            <a:r>
              <a:rPr lang="es-MX" dirty="0"/>
              <a:t> </a:t>
            </a:r>
          </a:p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¡de esto se trata!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De </a:t>
            </a:r>
            <a:r>
              <a:rPr lang="en-IE" dirty="0" err="1"/>
              <a:t>esto</a:t>
            </a:r>
            <a:r>
              <a:rPr lang="en-IE" dirty="0"/>
              <a:t> se </a:t>
            </a:r>
            <a:r>
              <a:rPr lang="en-IE" dirty="0" err="1"/>
              <a:t>trata</a:t>
            </a:r>
            <a:r>
              <a:rPr lang="en-IE" dirty="0"/>
              <a:t>.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8D3773B-931F-4FDE-B765-4F9CC80DB0E0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4910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Hora de Código</a:t>
            </a:r>
            <a:r>
              <a:rPr lang="pt-BR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b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de Minecraft</a:t>
            </a:r>
            <a:r>
              <a:rPr lang="es-MX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 </a:t>
            </a:r>
          </a:p>
          <a:p>
            <a:r>
              <a:rPr lang="es-MX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117995"/>
            <a:ext cx="5497630" cy="5252447"/>
          </a:xfrm>
          <a:prstGeom prst="rect">
            <a:avLst/>
          </a:prstGeom>
        </p:spPr>
      </p:pic>
      <p:pic>
        <p:nvPicPr>
          <p:cNvPr id="5123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5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4758182" y="1797795"/>
            <a:ext cx="396519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Antes de comenzar, hablemos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sobre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qué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significa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escribir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código.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Hablemos</a:t>
            </a:r>
            <a:r>
              <a:rPr lang="en-IE" dirty="0"/>
              <a:t> </a:t>
            </a:r>
            <a:r>
              <a:rPr lang="en-IE" dirty="0" err="1"/>
              <a:t>sobre</a:t>
            </a:r>
            <a:r>
              <a:rPr lang="en-IE" dirty="0"/>
              <a:t> </a:t>
            </a:r>
            <a:r>
              <a:rPr lang="en-IE" dirty="0" err="1"/>
              <a:t>código</a:t>
            </a:r>
            <a:r>
              <a:rPr lang="en-IE" dirty="0"/>
              <a:t>.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53257F1-FE03-4C25-AFDB-07A07CDB39E0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1450" y="4948761"/>
            <a:ext cx="88053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400" dirty="0">
                <a:latin typeface="Segoe UI Light" panose="020B0502040204020203" pitchFamily="34" charset="0"/>
              </a:rPr>
              <a:t>Busca el tutorial en code.org/minecraft. </a:t>
            </a:r>
            <a:endParaRPr lang="es-MX" sz="34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Buscar</a:t>
            </a:r>
            <a:r>
              <a:rPr lang="en-IE" dirty="0"/>
              <a:t> el tutorial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D47CC95-0939-4054-ADED-37F39BC2E907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7CB2E0-A92D-489B-9E79-ACCAEDAF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3B1AD35-A7D8-4144-9F07-8F5249BB2A36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5427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11"/>
          <p:cNvSpPr>
            <a:spLocks noChangeArrowheads="1"/>
          </p:cNvSpPr>
          <p:nvPr/>
        </p:nvSpPr>
        <p:spPr bwMode="auto">
          <a:xfrm>
            <a:off x="647700" y="2543175"/>
            <a:ext cx="373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Para terminar...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Para </a:t>
            </a:r>
            <a:r>
              <a:rPr lang="en-IE" dirty="0" err="1"/>
              <a:t>terminar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14"/>
          <p:cNvSpPr>
            <a:spLocks noChangeArrowheads="1"/>
          </p:cNvSpPr>
          <p:nvPr/>
        </p:nvSpPr>
        <p:spPr bwMode="auto">
          <a:xfrm>
            <a:off x="4800600" y="1708150"/>
            <a:ext cx="36576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Cuando</a:t>
            </a:r>
            <a:r>
              <a:rPr lang="es-MX"/>
              <a:t> </a:t>
            </a: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escuchan la palabra “programación”, ¿en</a:t>
            </a:r>
            <a:r>
              <a:rPr lang="es-MX"/>
              <a:t> </a:t>
            </a: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qué</a:t>
            </a:r>
            <a:r>
              <a:rPr lang="es-MX"/>
              <a:t> </a:t>
            </a: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piensan</a:t>
            </a:r>
            <a:r>
              <a:rPr lang="es-MX"/>
              <a:t> </a:t>
            </a: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ahora? </a:t>
            </a:r>
          </a:p>
        </p:txBody>
      </p:sp>
      <p:sp>
        <p:nvSpPr>
          <p:cNvPr id="56324" name="Rectangle 10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Pregunta</a:t>
            </a:r>
            <a:endParaRPr lang="es-MX" altLang="en-US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5632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¿Qué piensan ahora de la programación?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FBADF1E-7EF9-4CBD-B7ED-3A103C970641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14"/>
          <p:cNvSpPr>
            <a:spLocks noChangeArrowheads="1"/>
          </p:cNvSpPr>
          <p:nvPr/>
        </p:nvSpPr>
        <p:spPr bwMode="auto">
          <a:xfrm>
            <a:off x="4811713" y="327025"/>
            <a:ext cx="3898900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sz="3600" dirty="0">
                <a:latin typeface="Segoe UI Light" panose="020B0502040204020203" pitchFamily="34" charset="0"/>
              </a:rPr>
              <a:t>¿Qué les gustaría crear que piensan que sería divertido para ustedes y sus amigos?</a:t>
            </a:r>
          </a:p>
          <a:p>
            <a:pPr eaLnBrk="1" hangingPunct="1">
              <a:buSzPct val="100000"/>
            </a:pPr>
            <a:r>
              <a:rPr lang="es-MX" dirty="0"/>
              <a:t> </a:t>
            </a:r>
          </a:p>
          <a:p>
            <a:pPr eaLnBrk="1" hangingPunct="1">
              <a:buSzPct val="100000"/>
            </a:pPr>
            <a: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Puede</a:t>
            </a:r>
            <a:r>
              <a:rPr lang="es-MX" dirty="0"/>
              <a:t> </a:t>
            </a:r>
            <a: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ser un juego, un sitio web, </a:t>
            </a:r>
            <a:b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</a:br>
            <a: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un programa</a:t>
            </a:r>
            <a:r>
              <a:rPr lang="es-MX" dirty="0"/>
              <a:t> </a:t>
            </a:r>
            <a: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una</a:t>
            </a:r>
            <a:r>
              <a:rPr lang="es-MX" dirty="0"/>
              <a:t> </a:t>
            </a:r>
            <a: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aplicación, </a:t>
            </a:r>
            <a:b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</a:br>
            <a: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¡sean</a:t>
            </a:r>
            <a:r>
              <a:rPr lang="es-MX" dirty="0"/>
              <a:t> </a:t>
            </a:r>
            <a: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creativos! </a:t>
            </a:r>
          </a:p>
        </p:txBody>
      </p:sp>
      <p:sp>
        <p:nvSpPr>
          <p:cNvPr id="58372" name="Rectangle 9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Pregunta</a:t>
            </a:r>
            <a:endParaRPr lang="es-MX" altLang="en-US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58373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¿</a:t>
            </a:r>
            <a:r>
              <a:rPr lang="en-IE" dirty="0" err="1"/>
              <a:t>Qué</a:t>
            </a:r>
            <a:r>
              <a:rPr lang="en-IE" dirty="0"/>
              <a:t> les </a:t>
            </a:r>
            <a:r>
              <a:rPr lang="en-IE" dirty="0" err="1"/>
              <a:t>gustaría</a:t>
            </a:r>
            <a:r>
              <a:rPr lang="en-IE" dirty="0"/>
              <a:t> </a:t>
            </a:r>
            <a:r>
              <a:rPr lang="en-IE" dirty="0" err="1"/>
              <a:t>crear</a:t>
            </a:r>
            <a:r>
              <a:rPr lang="en-IE" dirty="0"/>
              <a:t>?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7FACAA2-276F-4CBA-BA28-B3FF98A05F2E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056313" y="2613025"/>
            <a:ext cx="2301875" cy="2312988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61" name="Rectangle 60"/>
          <p:cNvSpPr/>
          <p:nvPr/>
        </p:nvSpPr>
        <p:spPr>
          <a:xfrm>
            <a:off x="3373438" y="2613025"/>
            <a:ext cx="2301875" cy="2312988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60" name="Rectangle 59"/>
          <p:cNvSpPr/>
          <p:nvPr/>
        </p:nvSpPr>
        <p:spPr>
          <a:xfrm>
            <a:off x="711200" y="2613025"/>
            <a:ext cx="2301875" cy="2312988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58" name="Rectangle 57"/>
          <p:cNvSpPr/>
          <p:nvPr/>
        </p:nvSpPr>
        <p:spPr>
          <a:xfrm>
            <a:off x="504825" y="966788"/>
            <a:ext cx="7026275" cy="506412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59" name="Rectangle 58"/>
          <p:cNvSpPr/>
          <p:nvPr/>
        </p:nvSpPr>
        <p:spPr>
          <a:xfrm>
            <a:off x="508000" y="433388"/>
            <a:ext cx="7480300" cy="50323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pic>
        <p:nvPicPr>
          <p:cNvPr id="60424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Próximos</a:t>
            </a:r>
            <a:r>
              <a:rPr lang="en-IE" dirty="0"/>
              <a:t> </a:t>
            </a:r>
            <a:r>
              <a:rPr lang="en-IE" dirty="0" err="1"/>
              <a:t>pasos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1E52D98-D293-4753-9DA9-6E21BEB1C296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4" name="Rectangle 63"/>
          <p:cNvSpPr/>
          <p:nvPr/>
        </p:nvSpPr>
        <p:spPr>
          <a:xfrm>
            <a:off x="560388" y="2638425"/>
            <a:ext cx="433387" cy="39211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dirty="0">
                <a:solidFill>
                  <a:srgbClr val="FFFFFF"/>
                </a:solidFill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138488" y="2625725"/>
            <a:ext cx="433387" cy="39211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dirty="0">
                <a:solidFill>
                  <a:srgbClr val="FFFFFF"/>
                </a:solidFill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056313" y="2600325"/>
            <a:ext cx="433387" cy="39211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dirty="0">
                <a:solidFill>
                  <a:srgbClr val="FFFFFF"/>
                </a:solidFill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4825" y="2238375"/>
            <a:ext cx="18415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3">
              <a:latin typeface="+mn-lt"/>
            </a:endParaRPr>
          </a:p>
        </p:txBody>
      </p:sp>
      <p:sp>
        <p:nvSpPr>
          <p:cNvPr id="68" name="Rectangle 67"/>
          <p:cNvSpPr/>
          <p:nvPr/>
        </p:nvSpPr>
        <p:spPr>
          <a:xfrm flipH="1">
            <a:off x="2968625" y="1846263"/>
            <a:ext cx="46038" cy="330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69" name="Rectangle 68"/>
          <p:cNvSpPr/>
          <p:nvPr/>
        </p:nvSpPr>
        <p:spPr>
          <a:xfrm>
            <a:off x="711200" y="3709988"/>
            <a:ext cx="2298700" cy="1482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60431" name="Rectangle 69"/>
          <p:cNvSpPr>
            <a:spLocks noChangeArrowheads="1"/>
          </p:cNvSpPr>
          <p:nvPr/>
        </p:nvSpPr>
        <p:spPr bwMode="auto">
          <a:xfrm>
            <a:off x="461963" y="3057525"/>
            <a:ext cx="23463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Obtener un certificado.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789238" y="406400"/>
            <a:ext cx="2570162" cy="1682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60433" name="Rectangle 71"/>
          <p:cNvSpPr>
            <a:spLocks noChangeArrowheads="1"/>
          </p:cNvSpPr>
          <p:nvPr/>
        </p:nvSpPr>
        <p:spPr bwMode="auto">
          <a:xfrm>
            <a:off x="465137" y="484188"/>
            <a:ext cx="8335437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spc="-30" dirty="0">
                <a:solidFill>
                  <a:srgbClr val="FFFFFF"/>
                </a:solidFill>
                <a:latin typeface="Segoe UI Light" panose="020B0502040204020203" pitchFamily="34" charset="0"/>
              </a:rPr>
              <a:t>¿Cuál</a:t>
            </a:r>
            <a:r>
              <a:rPr lang="es-MX" spc="-30" dirty="0"/>
              <a:t> </a:t>
            </a:r>
            <a:r>
              <a:rPr lang="es-MX" altLang="en-US" sz="3600" spc="-30" dirty="0">
                <a:solidFill>
                  <a:srgbClr val="FFFFFF"/>
                </a:solidFill>
                <a:latin typeface="Segoe UI Light" panose="020B0502040204020203" pitchFamily="34" charset="0"/>
              </a:rPr>
              <a:t>es el siguiente</a:t>
            </a:r>
            <a:r>
              <a:rPr lang="es-MX" spc="-30" dirty="0"/>
              <a:t> </a:t>
            </a:r>
            <a:r>
              <a:rPr lang="es-MX" altLang="en-US" sz="3600" spc="-30" dirty="0">
                <a:solidFill>
                  <a:srgbClr val="FFFFFF"/>
                </a:solidFill>
                <a:latin typeface="Segoe UI Light" panose="020B0502040204020203" pitchFamily="34" charset="0"/>
              </a:rPr>
              <a:t>desafío de aprendizaje? </a:t>
            </a:r>
            <a:b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</a:b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¡Esto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debe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continuar! </a:t>
            </a:r>
          </a:p>
          <a:p>
            <a:pPr eaLnBrk="1" hangingPunct="1">
              <a:buSzPct val="100000"/>
            </a:pPr>
            <a:r>
              <a:rPr lang="es-MX" dirty="0"/>
              <a:t> </a:t>
            </a:r>
          </a:p>
          <a:p>
            <a:pPr eaLnBrk="1" hangingPunct="1">
              <a:buSzPct val="100000"/>
            </a:pPr>
            <a:r>
              <a:rPr lang="es-MX" altLang="en-US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¡A continuación, se enumeran</a:t>
            </a:r>
            <a:r>
              <a:rPr lang="es-MX" dirty="0"/>
              <a:t> </a:t>
            </a:r>
            <a:r>
              <a:rPr lang="es-MX" altLang="en-US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algunos</a:t>
            </a:r>
            <a:r>
              <a:rPr lang="es-MX" dirty="0"/>
              <a:t> </a:t>
            </a:r>
            <a:r>
              <a:rPr lang="es-MX" altLang="en-US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pasos que pueden</a:t>
            </a:r>
            <a:r>
              <a:rPr lang="es-MX" dirty="0"/>
              <a:t> </a:t>
            </a:r>
            <a:r>
              <a:rPr lang="es-MX" altLang="en-US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llevar a cabo para celebrar, continuar</a:t>
            </a:r>
            <a:r>
              <a:rPr lang="es-MX" dirty="0"/>
              <a:t> </a:t>
            </a:r>
            <a:r>
              <a:rPr lang="es-MX" altLang="en-US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aprendiendo y seguir</a:t>
            </a:r>
            <a:r>
              <a:rPr lang="es-MX" dirty="0"/>
              <a:t> </a:t>
            </a:r>
            <a:r>
              <a:rPr lang="es-MX" altLang="en-US" sz="1800" dirty="0">
                <a:solidFill>
                  <a:srgbClr val="FFFFFF"/>
                </a:solidFill>
                <a:latin typeface="Segoe UI Light" panose="020B0502040204020203" pitchFamily="34" charset="0"/>
              </a:rPr>
              <a:t>divirtiéndose!</a:t>
            </a:r>
            <a:r>
              <a:rPr lang="es-MX" dirty="0"/>
              <a:t> </a:t>
            </a:r>
          </a:p>
        </p:txBody>
      </p:sp>
      <p:sp>
        <p:nvSpPr>
          <p:cNvPr id="60434" name="Rectangle 72"/>
          <p:cNvSpPr>
            <a:spLocks noChangeArrowheads="1"/>
          </p:cNvSpPr>
          <p:nvPr/>
        </p:nvSpPr>
        <p:spPr bwMode="auto">
          <a:xfrm>
            <a:off x="5954713" y="3057525"/>
            <a:ext cx="2668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Aprender</a:t>
            </a:r>
            <a:r>
              <a:rPr lang="es-MX"/>
              <a:t> </a:t>
            </a:r>
            <a:r>
              <a:rPr lang="es-MX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más.</a:t>
            </a:r>
          </a:p>
        </p:txBody>
      </p:sp>
      <p:sp>
        <p:nvSpPr>
          <p:cNvPr id="60435" name="Rectangle 74"/>
          <p:cNvSpPr>
            <a:spLocks noChangeArrowheads="1"/>
          </p:cNvSpPr>
          <p:nvPr/>
        </p:nvSpPr>
        <p:spPr bwMode="auto">
          <a:xfrm>
            <a:off x="3071936" y="3057525"/>
            <a:ext cx="2295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Jugar</a:t>
            </a:r>
            <a:r>
              <a:rPr lang="es-MX"/>
              <a:t> </a:t>
            </a:r>
            <a:r>
              <a:rPr lang="es-MX" altLang="en-US" sz="2800" dirty="0">
                <a:solidFill>
                  <a:srgbClr val="FFFFFF"/>
                </a:solidFill>
                <a:latin typeface="Segoe UI Light" panose="020B0502040204020203" pitchFamily="34" charset="0"/>
              </a:rPr>
              <a:t>más.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956300" y="4011613"/>
            <a:ext cx="2101850" cy="1222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MX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Explora recursos adicionales en Microsoft.com/</a:t>
            </a:r>
          </a:p>
          <a:p>
            <a:r>
              <a:rPr lang="es-MX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es-MX" sz="1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6096000" y="1846263"/>
            <a:ext cx="46038" cy="3308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4" dirty="0"/>
          </a:p>
        </p:txBody>
      </p:sp>
      <p:sp>
        <p:nvSpPr>
          <p:cNvPr id="60438" name="TextBox 77"/>
          <p:cNvSpPr txBox="1">
            <a:spLocks noChangeArrowheads="1"/>
          </p:cNvSpPr>
          <p:nvPr/>
        </p:nvSpPr>
        <p:spPr bwMode="auto">
          <a:xfrm>
            <a:off x="461963" y="4011613"/>
            <a:ext cx="22066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¡Felicitaciones! ¡Lo lograron! Encontrarán</a:t>
            </a:r>
            <a:r>
              <a:rPr lang="es-MX" dirty="0"/>
              <a:t> </a:t>
            </a:r>
            <a:r>
              <a:rPr lang="es-MX" altLang="en-US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sus</a:t>
            </a:r>
            <a:r>
              <a:rPr lang="es-MX" dirty="0"/>
              <a:t> </a:t>
            </a:r>
            <a:r>
              <a:rPr lang="es-MX" altLang="en-US" sz="1600" dirty="0">
                <a:solidFill>
                  <a:srgbClr val="FFFFFF"/>
                </a:solidFill>
                <a:latin typeface="Segoe UI Light" panose="020B0502040204020203" pitchFamily="34" charset="0"/>
              </a:rPr>
              <a:t>certificados al final del tutorial.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71814" y="4011613"/>
            <a:ext cx="2792412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MX" sz="1600" dirty="0">
                <a:solidFill>
                  <a:schemeClr val="bg1"/>
                </a:solidFill>
                <a:latin typeface="Segoe UI Light" panose="020B0502040204020203" pitchFamily="34" charset="0"/>
              </a:rPr>
              <a:t>¡Sube tu código a Minecraft: Education Edition para ver cómo tu código cobra vida en el juego mismo!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oup of boys and girls look up from the shared laptop where they are working to smile at the camera&#10;" title="Group of boys and girls look up from the shared laptop where they are working to smile at the camera">
            <a:extLst>
              <a:ext uri="{FF2B5EF4-FFF2-40B4-BE49-F238E27FC236}">
                <a16:creationId xmlns:a16="http://schemas.microsoft.com/office/drawing/2014/main" id="{DDB96F91-920D-45D2-8D1E-837246E4A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6246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-22225"/>
            <a:ext cx="9128125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¡</a:t>
            </a:r>
            <a:r>
              <a:rPr lang="en-IE" dirty="0" err="1"/>
              <a:t>Gracias</a:t>
            </a:r>
            <a:r>
              <a:rPr lang="en-IE" dirty="0"/>
              <a:t> </a:t>
            </a:r>
            <a:r>
              <a:rPr lang="en-IE" dirty="0" err="1"/>
              <a:t>por</a:t>
            </a:r>
            <a:r>
              <a:rPr lang="en-IE" dirty="0"/>
              <a:t> </a:t>
            </a:r>
            <a:r>
              <a:rPr lang="en-IE" dirty="0" err="1"/>
              <a:t>venir</a:t>
            </a:r>
            <a:r>
              <a:rPr lang="en-IE" dirty="0"/>
              <a:t>!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0E5879-5248-43BD-98CD-E1DFB082BDD9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11" name="Picture 10" descr="Microsoft" title="Microsoft">
            <a:extLst>
              <a:ext uri="{FF2B5EF4-FFF2-40B4-BE49-F238E27FC236}">
                <a16:creationId xmlns:a16="http://schemas.microsoft.com/office/drawing/2014/main" id="{6D88D1C9-3425-4B2E-9A28-E271D02FB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  <p:sp>
        <p:nvSpPr>
          <p:cNvPr id="12" name="Rectangle 11" descr="Thank you for joining&#10;Hour of CodeTM&#10;">
            <a:extLst>
              <a:ext uri="{FF2B5EF4-FFF2-40B4-BE49-F238E27FC236}">
                <a16:creationId xmlns:a16="http://schemas.microsoft.com/office/drawing/2014/main" id="{4DB97333-8525-4F2C-A3C6-C438464C29FF}"/>
              </a:ext>
            </a:extLst>
          </p:cNvPr>
          <p:cNvSpPr/>
          <p:nvPr/>
        </p:nvSpPr>
        <p:spPr>
          <a:xfrm>
            <a:off x="437177" y="2244267"/>
            <a:ext cx="7322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Gracias por participar</a:t>
            </a:r>
          </a:p>
          <a:p>
            <a:r>
              <a:rPr lang="es-MX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en Hora de </a:t>
            </a:r>
            <a:r>
              <a:rPr lang="es-MX" sz="36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Código</a:t>
            </a:r>
            <a:r>
              <a:rPr lang="es-MX" sz="3600" baseline="30000" dirty="0" err="1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es-MX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 de Minecraft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7" y="4326686"/>
            <a:ext cx="8808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32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Derechos de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autor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s-MX" sz="1600" dirty="0">
                <a:solidFill>
                  <a:schemeClr val="bg1"/>
                </a:solidFill>
              </a:rPr>
              <a:t>© Code.org, 2017. Code.org®, el logo CODE y Hora de Código® son marcas registradas de Code.org</a:t>
            </a:r>
            <a:endParaRPr lang="es-MX" sz="1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s-MX" sz="1600" dirty="0" err="1">
                <a:solidFill>
                  <a:schemeClr val="bg1"/>
                </a:solidFill>
              </a:rPr>
              <a:t>Mojang</a:t>
            </a:r>
            <a:r>
              <a:rPr lang="es-MX" sz="1600" dirty="0">
                <a:solidFill>
                  <a:schemeClr val="bg1"/>
                </a:solidFill>
              </a:rPr>
              <a:t> © 2017. "Minecraft" es una marca registrada de </a:t>
            </a:r>
            <a:r>
              <a:rPr lang="es-MX" sz="1600" dirty="0" err="1">
                <a:solidFill>
                  <a:schemeClr val="bg1"/>
                </a:solidFill>
              </a:rPr>
              <a:t>Mojang</a:t>
            </a:r>
            <a:r>
              <a:rPr lang="es-MX" sz="1600" dirty="0">
                <a:solidFill>
                  <a:schemeClr val="bg1"/>
                </a:solidFill>
              </a:rPr>
              <a:t> AB</a:t>
            </a:r>
          </a:p>
          <a:p>
            <a:pPr lvl="0">
              <a:defRPr/>
            </a:pPr>
            <a:r>
              <a:rPr lang="es-MX" sz="1600" dirty="0">
                <a:solidFill>
                  <a:schemeClr val="bg1"/>
                </a:solidFill>
              </a:rPr>
              <a:t>© 2017 Microsoft </a:t>
            </a:r>
            <a:r>
              <a:rPr lang="es-MX" sz="1600" dirty="0" err="1">
                <a:solidFill>
                  <a:schemeClr val="bg1"/>
                </a:solidFill>
              </a:rPr>
              <a:t>Corporation</a:t>
            </a:r>
            <a:r>
              <a:rPr lang="es-MX" sz="1600" dirty="0">
                <a:solidFill>
                  <a:schemeClr val="bg1"/>
                </a:solidFill>
              </a:rPr>
              <a:t>. Todos los derechos reservados.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14"/>
          <p:cNvSpPr>
            <a:spLocks noChangeArrowheads="1"/>
          </p:cNvSpPr>
          <p:nvPr/>
        </p:nvSpPr>
        <p:spPr bwMode="auto">
          <a:xfrm>
            <a:off x="4828920" y="1344168"/>
            <a:ext cx="3967607" cy="307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Cuando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ustedes</a:t>
            </a:r>
            <a:endParaRPr lang="es-MX" altLang="en-US" sz="3600" dirty="0">
              <a:solidFill>
                <a:srgbClr val="000000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escuchan la palabra “programación”, ¿en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qué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000000"/>
                </a:solidFill>
                <a:latin typeface="Segoe UI Light" panose="020B0502040204020203" pitchFamily="34" charset="0"/>
              </a:rPr>
              <a:t>piensan?</a:t>
            </a:r>
          </a:p>
          <a:p>
            <a:pPr eaLnBrk="1" hangingPunct="1">
              <a:buSzPct val="100000"/>
            </a:pPr>
            <a:r>
              <a:rPr lang="es-MX" dirty="0"/>
              <a:t> </a:t>
            </a:r>
          </a:p>
          <a:p>
            <a:pPr eaLnBrk="1" hangingPunct="1">
              <a:buSzPct val="100000"/>
            </a:pPr>
            <a:r>
              <a:rPr lang="es-MX" altLang="en-US" sz="1800" dirty="0">
                <a:solidFill>
                  <a:srgbClr val="000000"/>
                </a:solidFill>
                <a:latin typeface="Segoe UI Light" panose="020B0502040204020203" pitchFamily="34" charset="0"/>
              </a:rPr>
              <a:t>Dediquen 2 minutos para compartirlo con sus amigos; ¡y luego con el grupo! </a:t>
            </a:r>
          </a:p>
        </p:txBody>
      </p:sp>
      <p:sp>
        <p:nvSpPr>
          <p:cNvPr id="9220" name="Rectangle 6"/>
          <p:cNvSpPr>
            <a:spLocks noChangeArrowheads="1"/>
          </p:cNvSpPr>
          <p:nvPr/>
        </p:nvSpPr>
        <p:spPr bwMode="auto">
          <a:xfrm>
            <a:off x="223838" y="2868613"/>
            <a:ext cx="4348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Pregunta</a:t>
            </a:r>
            <a:endParaRPr lang="es-MX" altLang="en-US" sz="3600" dirty="0">
              <a:solidFill>
                <a:srgbClr val="FFFFFF"/>
              </a:solidFill>
              <a:latin typeface="Segoe UI Light" panose="020B0502040204020203" pitchFamily="34" charset="0"/>
              <a:ea typeface="Segoe Pro Light"/>
              <a:cs typeface="Segoe UI Light" panose="020B0502040204020203" pitchFamily="34" charset="0"/>
            </a:endParaRPr>
          </a:p>
        </p:txBody>
      </p:sp>
      <p:pic>
        <p:nvPicPr>
          <p:cNvPr id="922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092325"/>
            <a:ext cx="6858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¿</a:t>
            </a:r>
            <a:r>
              <a:rPr lang="en-IE" dirty="0" err="1"/>
              <a:t>Qué</a:t>
            </a:r>
            <a:r>
              <a:rPr lang="en-IE" dirty="0"/>
              <a:t> </a:t>
            </a:r>
            <a:r>
              <a:rPr lang="en-IE" dirty="0" err="1"/>
              <a:t>saben</a:t>
            </a:r>
            <a:r>
              <a:rPr lang="en-IE" dirty="0"/>
              <a:t> </a:t>
            </a:r>
            <a:r>
              <a:rPr lang="en-IE" dirty="0" err="1"/>
              <a:t>sobre</a:t>
            </a:r>
            <a:r>
              <a:rPr lang="en-IE" dirty="0"/>
              <a:t> "</a:t>
            </a:r>
            <a:r>
              <a:rPr lang="en-IE" dirty="0" err="1"/>
              <a:t>programación</a:t>
            </a:r>
            <a:r>
              <a:rPr lang="en-IE" dirty="0"/>
              <a:t>"?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A0CB973-3364-43B1-A966-7C342C14319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Hour of Code™ video by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18"/>
            <a:ext cx="9144000" cy="3898964"/>
          </a:xfrm>
          <a:prstGeom prst="rect">
            <a:avLst/>
          </a:prstGeom>
        </p:spPr>
      </p:pic>
      <p:pic>
        <p:nvPicPr>
          <p:cNvPr id="1126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9"/>
          <p:cNvSpPr>
            <a:spLocks noChangeArrowheads="1"/>
          </p:cNvSpPr>
          <p:nvPr/>
        </p:nvSpPr>
        <p:spPr bwMode="auto">
          <a:xfrm>
            <a:off x="4572000" y="2868613"/>
            <a:ext cx="4330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No es</a:t>
            </a:r>
            <a:r>
              <a:rPr lang="es-MX" dirty="0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esto.</a:t>
            </a:r>
          </a:p>
        </p:txBody>
      </p:sp>
      <p:pic>
        <p:nvPicPr>
          <p:cNvPr id="11269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8" y="2041525"/>
            <a:ext cx="692150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No </a:t>
            </a:r>
            <a:r>
              <a:rPr lang="en-IE" dirty="0" err="1"/>
              <a:t>es</a:t>
            </a:r>
            <a:r>
              <a:rPr lang="en-IE" dirty="0"/>
              <a:t> </a:t>
            </a:r>
            <a:r>
              <a:rPr lang="en-IE" dirty="0" err="1"/>
              <a:t>esto</a:t>
            </a:r>
            <a:r>
              <a:rPr lang="en-IE" dirty="0"/>
              <a:t>.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67A3E33-CFDD-4AD4-9309-6C4FDD9F4552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oup of teenage boys and girls look up from the shared laptop where they are working to smile at the camera&#10;" title="Group of teenage boys and girls look up from the shared laptop where they are working to smile at the came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3"/>
          <a:stretch/>
        </p:blipFill>
        <p:spPr>
          <a:xfrm>
            <a:off x="0" y="0"/>
            <a:ext cx="8864600" cy="5535006"/>
          </a:xfrm>
          <a:prstGeom prst="rect">
            <a:avLst/>
          </a:prstGeom>
        </p:spPr>
      </p:pic>
      <p:pic>
        <p:nvPicPr>
          <p:cNvPr id="1331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7"/>
          <p:cNvSpPr>
            <a:spLocks noChangeArrowheads="1"/>
          </p:cNvSpPr>
          <p:nvPr/>
        </p:nvSpPr>
        <p:spPr bwMode="auto">
          <a:xfrm>
            <a:off x="4572000" y="2868613"/>
            <a:ext cx="43307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Puede ser esto.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Tampoco</a:t>
            </a:r>
            <a:r>
              <a:rPr lang="en-IE" dirty="0"/>
              <a:t> </a:t>
            </a:r>
            <a:r>
              <a:rPr lang="en-IE" dirty="0" err="1"/>
              <a:t>es</a:t>
            </a:r>
            <a:r>
              <a:rPr lang="en-IE" dirty="0"/>
              <a:t> </a:t>
            </a:r>
            <a:r>
              <a:rPr lang="en-IE" dirty="0" err="1"/>
              <a:t>esto</a:t>
            </a:r>
            <a:r>
              <a:rPr lang="en-IE" dirty="0"/>
              <a:t>.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92210CA-4CD4-48B2-85F7-289873AD432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2DDF9F-5DBE-47D5-91FC-64A0B19BD1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14429" y="208108"/>
            <a:ext cx="4341940" cy="52987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68" y="-1631"/>
            <a:ext cx="5715000" cy="5715000"/>
          </a:xfrm>
          <a:prstGeom prst="rect">
            <a:avLst/>
          </a:prstGeom>
        </p:spPr>
      </p:pic>
      <p:pic>
        <p:nvPicPr>
          <p:cNvPr id="15363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462"/>
            <a:ext cx="9539124" cy="59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14"/>
          <p:cNvSpPr>
            <a:spLocks noChangeArrowheads="1"/>
          </p:cNvSpPr>
          <p:nvPr/>
        </p:nvSpPr>
        <p:spPr bwMode="auto">
          <a:xfrm>
            <a:off x="228600" y="2873375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Es</a:t>
            </a:r>
            <a:r>
              <a:rPr lang="es-MX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esto.</a:t>
            </a:r>
          </a:p>
        </p:txBody>
      </p:sp>
      <p:pic>
        <p:nvPicPr>
          <p:cNvPr id="15365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33588"/>
            <a:ext cx="695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¡</a:t>
            </a:r>
            <a:r>
              <a:rPr lang="en-IE" dirty="0" err="1"/>
              <a:t>Es</a:t>
            </a:r>
            <a:r>
              <a:rPr lang="en-IE" dirty="0"/>
              <a:t> </a:t>
            </a:r>
            <a:r>
              <a:rPr lang="en-IE" dirty="0" err="1"/>
              <a:t>esto</a:t>
            </a:r>
            <a:r>
              <a:rPr lang="en-IE" dirty="0"/>
              <a:t>!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841B83E-6085-46E3-B73B-FB581A3F67C8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9"/>
          <p:cNvSpPr>
            <a:spLocks noChangeArrowheads="1"/>
          </p:cNvSpPr>
          <p:nvPr/>
        </p:nvSpPr>
        <p:spPr bwMode="auto">
          <a:xfrm>
            <a:off x="4800600" y="2533650"/>
            <a:ext cx="3657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JAJA…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¡Era </a:t>
            </a:r>
            <a:r>
              <a:rPr lang="en-IE" dirty="0" err="1"/>
              <a:t>una</a:t>
            </a:r>
            <a:r>
              <a:rPr lang="en-IE" dirty="0"/>
              <a:t> </a:t>
            </a:r>
            <a:r>
              <a:rPr lang="en-IE" dirty="0" err="1"/>
              <a:t>broma</a:t>
            </a:r>
            <a:r>
              <a:rPr lang="en-IE" dirty="0"/>
              <a:t>!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CA4B601-682B-4FEE-96BE-D86A3493981A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0" descr="Un joven y una joven trabajando en conjunto usando dispositivos móviles" title="Un joven y una joven trabajando en conjunto usando dispositivos móvil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3038"/>
            <a:ext cx="8329612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8"/>
          <p:cNvSpPr>
            <a:spLocks noChangeArrowheads="1"/>
          </p:cNvSpPr>
          <p:nvPr/>
        </p:nvSpPr>
        <p:spPr bwMode="auto">
          <a:xfrm>
            <a:off x="228600" y="2873375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SzPct val="100000"/>
            </a:pP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Es</a:t>
            </a:r>
            <a:r>
              <a:rPr lang="es-MX"/>
              <a:t> </a:t>
            </a:r>
            <a:r>
              <a:rPr lang="es-MX" altLang="en-US" sz="3600" dirty="0">
                <a:solidFill>
                  <a:srgbClr val="FFFFFF"/>
                </a:solidFill>
                <a:latin typeface="Segoe UI Light" panose="020B0502040204020203" pitchFamily="34" charset="0"/>
              </a:rPr>
              <a:t>esto.</a:t>
            </a:r>
          </a:p>
        </p:txBody>
      </p:sp>
      <p:pic>
        <p:nvPicPr>
          <p:cNvPr id="19461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33588"/>
            <a:ext cx="695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En</a:t>
            </a:r>
            <a:r>
              <a:rPr lang="en-IE" dirty="0"/>
              <a:t> </a:t>
            </a:r>
            <a:r>
              <a:rPr lang="en-IE" dirty="0" err="1"/>
              <a:t>realidad</a:t>
            </a:r>
            <a:r>
              <a:rPr lang="en-IE" dirty="0"/>
              <a:t> </a:t>
            </a:r>
            <a:r>
              <a:rPr lang="en-IE" dirty="0" err="1"/>
              <a:t>es</a:t>
            </a:r>
            <a:r>
              <a:rPr lang="en-IE" dirty="0"/>
              <a:t> </a:t>
            </a:r>
            <a:r>
              <a:rPr lang="en-IE" dirty="0" err="1"/>
              <a:t>esto</a:t>
            </a:r>
            <a:r>
              <a:rPr lang="en-IE" dirty="0"/>
              <a:t>.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CDCAF31-C044-484C-A66C-C94C2E5AD285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3766</Words>
  <Application>Microsoft Office PowerPoint</Application>
  <PresentationFormat>On-screen Show (16:10)</PresentationFormat>
  <Paragraphs>501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Bienvenidos a la Hora de Código™</vt:lpstr>
      <vt:lpstr>Hablemos sobre código.</vt:lpstr>
      <vt:lpstr>¿Qué saben sobre "programación"?</vt:lpstr>
      <vt:lpstr>Hour of Code™ video by Code.org </vt:lpstr>
      <vt:lpstr>No es esto.</vt:lpstr>
      <vt:lpstr>Tampoco es esto.</vt:lpstr>
      <vt:lpstr>¡Es esto!</vt:lpstr>
      <vt:lpstr>¡Era una broma!</vt:lpstr>
      <vt:lpstr>En realidad es esto.</vt:lpstr>
      <vt:lpstr>Y esto.</vt:lpstr>
      <vt:lpstr>Escribir código se trata de...</vt:lpstr>
      <vt:lpstr>Resolución de problemas</vt:lpstr>
      <vt:lpstr>Creatividad</vt:lpstr>
      <vt:lpstr>Colaboración</vt:lpstr>
      <vt:lpstr>¿Qué les encanta hacer?</vt:lpstr>
      <vt:lpstr>Darle vida a sus intereses</vt:lpstr>
      <vt:lpstr>Aplicar sus conocimientos</vt:lpstr>
      <vt:lpstr>De esto se trata.</vt:lpstr>
      <vt:lpstr>How it goes down </vt:lpstr>
      <vt:lpstr>Buscar el tutorial</vt:lpstr>
      <vt:lpstr>Para terminar</vt:lpstr>
      <vt:lpstr>¿Qué piensan ahora de la programación?</vt:lpstr>
      <vt:lpstr>¿Qué les gustaría crear?</vt:lpstr>
      <vt:lpstr>Próximos pasos</vt:lpstr>
      <vt:lpstr>¡Gracias por venir!</vt:lpstr>
      <vt:lpstr>Welcome to Hour of Code™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2015-11-21T12:46:17Z</dcterms:created>
  <dcterms:modified xsi:type="dcterms:W3CDTF">2017-11-02T07:07:20Z</dcterms:modified>
</cp:coreProperties>
</file>